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5"/>
  </p:notesMasterIdLst>
  <p:sldIdLst>
    <p:sldId id="296" r:id="rId2"/>
    <p:sldId id="256"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58" r:id="rId28"/>
    <p:sldId id="259" r:id="rId29"/>
    <p:sldId id="262" r:id="rId30"/>
    <p:sldId id="297" r:id="rId31"/>
    <p:sldId id="260" r:id="rId32"/>
    <p:sldId id="263" r:id="rId33"/>
    <p:sldId id="271" r:id="rId34"/>
    <p:sldId id="293" r:id="rId35"/>
    <p:sldId id="272" r:id="rId36"/>
    <p:sldId id="273" r:id="rId37"/>
    <p:sldId id="302" r:id="rId38"/>
    <p:sldId id="275" r:id="rId39"/>
    <p:sldId id="276" r:id="rId40"/>
    <p:sldId id="277" r:id="rId41"/>
    <p:sldId id="278" r:id="rId42"/>
    <p:sldId id="279" r:id="rId43"/>
    <p:sldId id="280" r:id="rId44"/>
    <p:sldId id="290" r:id="rId45"/>
    <p:sldId id="282" r:id="rId46"/>
    <p:sldId id="300" r:id="rId47"/>
    <p:sldId id="298" r:id="rId48"/>
    <p:sldId id="301" r:id="rId49"/>
    <p:sldId id="285" r:id="rId50"/>
    <p:sldId id="295" r:id="rId51"/>
    <p:sldId id="292" r:id="rId52"/>
    <p:sldId id="291" r:id="rId53"/>
    <p:sldId id="294"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A78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3" d="100"/>
          <a:sy n="73" d="100"/>
        </p:scale>
        <p:origin x="-1296" y="2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D5316-08E9-4884-826E-40D8DAFE23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9594313-4488-45C3-AF61-FC6BAC3D6882}">
      <dgm:prSet phldrT="[Text]">
        <dgm:style>
          <a:lnRef idx="2">
            <a:schemeClr val="accent6"/>
          </a:lnRef>
          <a:fillRef idx="1">
            <a:schemeClr val="lt1"/>
          </a:fillRef>
          <a:effectRef idx="0">
            <a:schemeClr val="accent6"/>
          </a:effectRef>
          <a:fontRef idx="minor">
            <a:schemeClr val="dk1"/>
          </a:fontRef>
        </dgm:style>
      </dgm:prSet>
      <dgm:spPr/>
      <dgm:t>
        <a:bodyPr/>
        <a:lstStyle/>
        <a:p>
          <a:r>
            <a:rPr lang="en-US" smtClean="0">
              <a:latin typeface="Arial Black" pitchFamily="34" charset="0"/>
              <a:cs typeface="Times New Roman" pitchFamily="18" charset="0"/>
            </a:rPr>
            <a:t>A. Chức năng miền Active Directory</a:t>
          </a:r>
          <a:endParaRPr lang="en-US"/>
        </a:p>
      </dgm:t>
    </dgm:pt>
    <dgm:pt modelId="{A74067D4-A859-4F68-8089-BAD40CF37952}" type="sibTrans" cxnId="{415463DF-86B4-4CD6-A33B-9DA368F887A0}">
      <dgm:prSet/>
      <dgm:spPr/>
      <dgm:t>
        <a:bodyPr/>
        <a:lstStyle/>
        <a:p>
          <a:endParaRPr lang="en-US"/>
        </a:p>
      </dgm:t>
    </dgm:pt>
    <dgm:pt modelId="{C3B01C04-D6E3-4414-B5DB-7B8D50BA40E4}" type="parTrans" cxnId="{415463DF-86B4-4CD6-A33B-9DA368F887A0}">
      <dgm:prSet/>
      <dgm:spPr/>
      <dgm:t>
        <a:bodyPr/>
        <a:lstStyle/>
        <a:p>
          <a:endParaRPr lang="en-US"/>
        </a:p>
      </dgm:t>
    </dgm:pt>
    <dgm:pt modelId="{41C05927-791A-4480-9E3E-569C2BDBA95E}">
      <dgm:prSet>
        <dgm:style>
          <a:lnRef idx="2">
            <a:schemeClr val="accent6"/>
          </a:lnRef>
          <a:fillRef idx="1">
            <a:schemeClr val="lt1"/>
          </a:fillRef>
          <a:effectRef idx="0">
            <a:schemeClr val="accent6"/>
          </a:effectRef>
          <a:fontRef idx="minor">
            <a:schemeClr val="dk1"/>
          </a:fontRef>
        </dgm:style>
      </dgm:prSet>
      <dgm:spPr/>
      <dgm:t>
        <a:bodyPr/>
        <a:lstStyle/>
        <a:p>
          <a:r>
            <a:rPr lang="en-US" smtClean="0">
              <a:latin typeface="Arial Black" pitchFamily="34" charset="0"/>
            </a:rPr>
            <a:t>B.</a:t>
          </a:r>
          <a:r>
            <a:rPr lang="en-US" baseline="0" smtClean="0">
              <a:latin typeface="Arial Black" pitchFamily="34" charset="0"/>
            </a:rPr>
            <a:t> Cài đặt </a:t>
          </a:r>
          <a:r>
            <a:rPr lang="en-US" smtClean="0">
              <a:latin typeface="Arial Black" pitchFamily="34" charset="0"/>
              <a:cs typeface="Times New Roman" pitchFamily="18" charset="0"/>
            </a:rPr>
            <a:t>Active Directory</a:t>
          </a:r>
          <a:endParaRPr lang="en-US"/>
        </a:p>
      </dgm:t>
    </dgm:pt>
    <dgm:pt modelId="{2794332C-9848-462E-B167-E0822561F4C6}" type="parTrans" cxnId="{FC094ED6-3620-40C8-A009-5ACB8936C790}">
      <dgm:prSet/>
      <dgm:spPr/>
      <dgm:t>
        <a:bodyPr/>
        <a:lstStyle/>
        <a:p>
          <a:endParaRPr lang="en-US"/>
        </a:p>
      </dgm:t>
    </dgm:pt>
    <dgm:pt modelId="{D5EF68C0-0D91-40C9-921D-73A607AEA6B9}" type="sibTrans" cxnId="{FC094ED6-3620-40C8-A009-5ACB8936C790}">
      <dgm:prSet/>
      <dgm:spPr/>
      <dgm:t>
        <a:bodyPr/>
        <a:lstStyle/>
        <a:p>
          <a:endParaRPr lang="en-US"/>
        </a:p>
      </dgm:t>
    </dgm:pt>
    <dgm:pt modelId="{EC8E00E3-E3B7-4DB2-ADBE-191B4CB0378F}" type="pres">
      <dgm:prSet presAssocID="{A61D5316-08E9-4884-826E-40D8DAFE23FF}" presName="linear" presStyleCnt="0">
        <dgm:presLayoutVars>
          <dgm:animLvl val="lvl"/>
          <dgm:resizeHandles val="exact"/>
        </dgm:presLayoutVars>
      </dgm:prSet>
      <dgm:spPr/>
      <dgm:t>
        <a:bodyPr/>
        <a:lstStyle/>
        <a:p>
          <a:endParaRPr lang="en-US"/>
        </a:p>
      </dgm:t>
    </dgm:pt>
    <dgm:pt modelId="{CCA5E410-1845-417D-A94A-A2B0874A045E}" type="pres">
      <dgm:prSet presAssocID="{39594313-4488-45C3-AF61-FC6BAC3D6882}" presName="parentText" presStyleLbl="node1" presStyleIdx="0" presStyleCnt="2" custLinFactY="-5983" custLinFactNeighborX="299" custLinFactNeighborY="-100000">
        <dgm:presLayoutVars>
          <dgm:chMax val="0"/>
          <dgm:bulletEnabled val="1"/>
        </dgm:presLayoutVars>
      </dgm:prSet>
      <dgm:spPr/>
      <dgm:t>
        <a:bodyPr/>
        <a:lstStyle/>
        <a:p>
          <a:endParaRPr lang="en-US"/>
        </a:p>
      </dgm:t>
    </dgm:pt>
    <dgm:pt modelId="{ECE00BB9-63FD-448D-83B3-77AD98C0A391}" type="pres">
      <dgm:prSet presAssocID="{A74067D4-A859-4F68-8089-BAD40CF37952}" presName="spacer" presStyleCnt="0"/>
      <dgm:spPr/>
    </dgm:pt>
    <dgm:pt modelId="{0A0FE222-A356-47AC-B3B2-9F8430BB7D79}" type="pres">
      <dgm:prSet presAssocID="{41C05927-791A-4480-9E3E-569C2BDBA95E}" presName="parentText" presStyleLbl="node1" presStyleIdx="1" presStyleCnt="2" custLinFactY="35262" custLinFactNeighborX="896" custLinFactNeighborY="100000">
        <dgm:presLayoutVars>
          <dgm:chMax val="0"/>
          <dgm:bulletEnabled val="1"/>
        </dgm:presLayoutVars>
      </dgm:prSet>
      <dgm:spPr/>
      <dgm:t>
        <a:bodyPr/>
        <a:lstStyle/>
        <a:p>
          <a:endParaRPr lang="en-US"/>
        </a:p>
      </dgm:t>
    </dgm:pt>
  </dgm:ptLst>
  <dgm:cxnLst>
    <dgm:cxn modelId="{D8B951CB-7C88-4E0A-A7EC-D4FE47577F53}" type="presOf" srcId="{41C05927-791A-4480-9E3E-569C2BDBA95E}" destId="{0A0FE222-A356-47AC-B3B2-9F8430BB7D79}" srcOrd="0" destOrd="0" presId="urn:microsoft.com/office/officeart/2005/8/layout/vList2"/>
    <dgm:cxn modelId="{FBFC9E3E-6971-4026-BAE6-BE287A9FA589}" type="presOf" srcId="{39594313-4488-45C3-AF61-FC6BAC3D6882}" destId="{CCA5E410-1845-417D-A94A-A2B0874A045E}" srcOrd="0" destOrd="0" presId="urn:microsoft.com/office/officeart/2005/8/layout/vList2"/>
    <dgm:cxn modelId="{1E63FED7-3135-474A-BCB2-966BD1333525}" type="presOf" srcId="{A61D5316-08E9-4884-826E-40D8DAFE23FF}" destId="{EC8E00E3-E3B7-4DB2-ADBE-191B4CB0378F}" srcOrd="0" destOrd="0" presId="urn:microsoft.com/office/officeart/2005/8/layout/vList2"/>
    <dgm:cxn modelId="{415463DF-86B4-4CD6-A33B-9DA368F887A0}" srcId="{A61D5316-08E9-4884-826E-40D8DAFE23FF}" destId="{39594313-4488-45C3-AF61-FC6BAC3D6882}" srcOrd="0" destOrd="0" parTransId="{C3B01C04-D6E3-4414-B5DB-7B8D50BA40E4}" sibTransId="{A74067D4-A859-4F68-8089-BAD40CF37952}"/>
    <dgm:cxn modelId="{FC094ED6-3620-40C8-A009-5ACB8936C790}" srcId="{A61D5316-08E9-4884-826E-40D8DAFE23FF}" destId="{41C05927-791A-4480-9E3E-569C2BDBA95E}" srcOrd="1" destOrd="0" parTransId="{2794332C-9848-462E-B167-E0822561F4C6}" sibTransId="{D5EF68C0-0D91-40C9-921D-73A607AEA6B9}"/>
    <dgm:cxn modelId="{8E1CE2F5-E4F9-4D67-B179-49AA7ECD69C4}" type="presParOf" srcId="{EC8E00E3-E3B7-4DB2-ADBE-191B4CB0378F}" destId="{CCA5E410-1845-417D-A94A-A2B0874A045E}" srcOrd="0" destOrd="0" presId="urn:microsoft.com/office/officeart/2005/8/layout/vList2"/>
    <dgm:cxn modelId="{834CC1C9-831E-40EE-A850-69CC2DBCA3A9}" type="presParOf" srcId="{EC8E00E3-E3B7-4DB2-ADBE-191B4CB0378F}" destId="{ECE00BB9-63FD-448D-83B3-77AD98C0A391}" srcOrd="1" destOrd="0" presId="urn:microsoft.com/office/officeart/2005/8/layout/vList2"/>
    <dgm:cxn modelId="{07F54DCC-D330-4B35-B02C-8F171A5A7105}" type="presParOf" srcId="{EC8E00E3-E3B7-4DB2-ADBE-191B4CB0378F}" destId="{0A0FE222-A356-47AC-B3B2-9F8430BB7D7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BC5B17-CFE2-4C34-AF15-6A63D284DE72}" type="datetimeFigureOut">
              <a:rPr lang="en-US" smtClean="0"/>
              <a:t>22/08/19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6C15AA-3BEF-4992-BEA1-3F1D10B9CF41}" type="slidenum">
              <a:rPr lang="en-US" smtClean="0"/>
              <a:t>‹#›</a:t>
            </a:fld>
            <a:endParaRPr lang="en-US"/>
          </a:p>
        </p:txBody>
      </p:sp>
    </p:spTree>
    <p:extLst>
      <p:ext uri="{BB962C8B-B14F-4D97-AF65-F5344CB8AC3E}">
        <p14:creationId xmlns:p14="http://schemas.microsoft.com/office/powerpoint/2010/main" val="2650987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9A290F1C-A713-4B3A-8133-76A6AE9CB826}" type="datetimeFigureOut">
              <a:rPr lang="en-US" smtClean="0"/>
              <a:t>22/08/19</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A290F1C-A713-4B3A-8133-76A6AE9CB826}" type="datetimeFigureOut">
              <a:rPr lang="en-US" smtClean="0"/>
              <a:t>22/08/19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A290F1C-A713-4B3A-8133-76A6AE9CB826}" type="datetimeFigureOut">
              <a:rPr lang="en-US" smtClean="0"/>
              <a:t>22/08/19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9A290F1C-A713-4B3A-8133-76A6AE9CB826}" type="datetimeFigureOut">
              <a:rPr lang="en-US" smtClean="0"/>
              <a:t>22/08/19</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9A290F1C-A713-4B3A-8133-76A6AE9CB826}" type="datetimeFigureOut">
              <a:rPr lang="en-US" smtClean="0"/>
              <a:t>22/08/19</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BA12CA9B-96BD-4B50-AAE6-6D0AEB5950D0}" type="slidenum">
              <a:rPr lang="en-US" smtClean="0"/>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9A290F1C-A713-4B3A-8133-76A6AE9CB826}" type="datetimeFigureOut">
              <a:rPr lang="en-US" smtClean="0"/>
              <a:t>22/08/19</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9A290F1C-A713-4B3A-8133-76A6AE9CB826}" type="datetimeFigureOut">
              <a:rPr lang="en-US" smtClean="0"/>
              <a:t>22/08/19</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BA12CA9B-96BD-4B50-AAE6-6D0AEB5950D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A290F1C-A713-4B3A-8133-76A6AE9CB826}" type="datetimeFigureOut">
              <a:rPr lang="en-US" smtClean="0"/>
              <a:t>22/08/19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9A290F1C-A713-4B3A-8133-76A6AE9CB826}" type="datetimeFigureOut">
              <a:rPr lang="en-US" smtClean="0"/>
              <a:t>22/08/19</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BA12CA9B-96BD-4B50-AAE6-6D0AEB5950D0}"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9A290F1C-A713-4B3A-8133-76A6AE9CB826}" type="datetimeFigureOut">
              <a:rPr lang="en-US" smtClean="0"/>
              <a:t>22/08/19</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BA12CA9B-96BD-4B50-AAE6-6D0AEB5950D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9A290F1C-A713-4B3A-8133-76A6AE9CB826}" type="datetimeFigureOut">
              <a:rPr lang="en-US" smtClean="0"/>
              <a:t>22/08/19</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BA12CA9B-96BD-4B50-AAE6-6D0AEB5950D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9A290F1C-A713-4B3A-8133-76A6AE9CB826}" type="datetimeFigureOut">
              <a:rPr lang="en-US" smtClean="0"/>
              <a:t>22/08/19</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BA12CA9B-96BD-4B50-AAE6-6D0AEB5950D0}"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vnpro.vn/wp-content/uploads/2015/06/Collison-v%C3%A0-Broadcast-domain-khi-s%E1%BB%AD-d%E1%BB%A5ng-Router.jpg"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vnpro.vn/wp-content/uploads/2015/06/Collison-va-Broadcast-domain-khi-su-dung-Router-ket-hop-Switch.jpg" TargetMode="Externa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hyperlink" Target="https://vnpro.vn/wp-content/uploads/2015/06/Collison-va-Broadcast-domain-khi-su-dung-Switch.jp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hyperlink" Target="b&#224;i%20t&#7853;p%20nh&#243;m%202/knAD.pptx"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b&#224;i%20t&#7853;p%20nh&#243;m%202/workgroup.pptx"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c&#224;i%20win.pptx"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 Id="rId5" Type="http://schemas.openxmlformats.org/officeDocument/2006/relationships/image" Target="../media/image45.gif"/><Relationship Id="rId4" Type="http://schemas.openxmlformats.org/officeDocument/2006/relationships/image" Target="../media/image4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609600"/>
            <a:ext cx="5638800" cy="7694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4400" b="1" cap="all">
                <a:ln w="9000" cmpd="sng">
                  <a:solidFill>
                    <a:schemeClr val="accent1">
                      <a:lumMod val="50000"/>
                    </a:schemeClr>
                  </a:solidFill>
                  <a:prstDash val="solid"/>
                </a:ln>
                <a:solidFill>
                  <a:srgbClr val="FFC000"/>
                </a:solidFill>
                <a:effectLst>
                  <a:reflection blurRad="12700" stA="28000" endPos="45000" dist="1000" dir="5400000" sy="-100000" algn="bl" rotWithShape="0"/>
                </a:effectLst>
                <a:latin typeface="Times New Roman" pitchFamily="18" charset="0"/>
                <a:cs typeface="Times New Roman" pitchFamily="18" charset="0"/>
              </a:rPr>
              <a:t>BÀI THẢO LUẬN</a:t>
            </a:r>
            <a:endParaRPr lang="en-US" sz="4400"/>
          </a:p>
        </p:txBody>
      </p:sp>
      <p:sp>
        <p:nvSpPr>
          <p:cNvPr id="5" name="Rectangle 4"/>
          <p:cNvSpPr/>
          <p:nvPr/>
        </p:nvSpPr>
        <p:spPr>
          <a:xfrm>
            <a:off x="1371600" y="3429000"/>
            <a:ext cx="5715000" cy="3276600"/>
          </a:xfrm>
          <a:prstGeom prst="rect">
            <a:avLst/>
          </a:prstGeom>
          <a:ln>
            <a:solidFill>
              <a:srgbClr val="92D05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3600" smtClean="0">
                <a:latin typeface="Times New Roman" pitchFamily="18" charset="0"/>
                <a:cs typeface="Times New Roman" pitchFamily="18" charset="0"/>
              </a:rPr>
              <a:t>Nhóm sinh viên thực hiện:</a:t>
            </a:r>
          </a:p>
          <a:p>
            <a:pPr algn="just"/>
            <a:r>
              <a:rPr lang="en-US" sz="3600" smtClean="0">
                <a:latin typeface="Times New Roman" pitchFamily="18" charset="0"/>
                <a:cs typeface="Times New Roman" pitchFamily="18" charset="0"/>
              </a:rPr>
              <a:t>1- Nguyễn Thị Thúy Vy</a:t>
            </a:r>
          </a:p>
          <a:p>
            <a:pPr algn="just"/>
            <a:r>
              <a:rPr lang="en-US" sz="3600" smtClean="0">
                <a:latin typeface="Times New Roman" pitchFamily="18" charset="0"/>
                <a:cs typeface="Times New Roman" pitchFamily="18" charset="0"/>
              </a:rPr>
              <a:t>2- Lê Thị Lựu</a:t>
            </a:r>
          </a:p>
          <a:p>
            <a:pPr algn="just"/>
            <a:r>
              <a:rPr lang="en-US" sz="3600" smtClean="0">
                <a:latin typeface="Times New Roman" pitchFamily="18" charset="0"/>
                <a:cs typeface="Times New Roman" pitchFamily="18" charset="0"/>
              </a:rPr>
              <a:t>3- Hồ Thị Huyền Trang</a:t>
            </a:r>
            <a:endParaRPr lang="en-US" sz="3600">
              <a:latin typeface="Times New Roman" pitchFamily="18" charset="0"/>
              <a:cs typeface="Times New Roman" pitchFamily="18" charset="0"/>
            </a:endParaRPr>
          </a:p>
        </p:txBody>
      </p:sp>
      <p:sp>
        <p:nvSpPr>
          <p:cNvPr id="7" name="Rectangle 6"/>
          <p:cNvSpPr/>
          <p:nvPr/>
        </p:nvSpPr>
        <p:spPr>
          <a:xfrm>
            <a:off x="305593" y="1828800"/>
            <a:ext cx="7847021" cy="923330"/>
          </a:xfrm>
          <a:prstGeom prst="rect">
            <a:avLst/>
          </a:prstGeom>
          <a:noFill/>
        </p:spPr>
        <p:txBody>
          <a:bodyPr wrap="none" lIns="91440" tIns="45720" rIns="91440" bIns="45720">
            <a:spAutoFit/>
            <a:scene3d>
              <a:camera prst="perspectiveRigh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MÔN MẠNG MÁY TÍNH</a:t>
            </a:r>
            <a:endParaRPr lang="en-US" sz="5400" b="1" cap="none"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276599"/>
            <a:ext cx="5714999" cy="690113"/>
          </a:xfrm>
          <a:prstGeom prst="rect">
            <a:avLst/>
          </a:prstGeom>
        </p:spPr>
      </p:pic>
    </p:spTree>
    <p:extLst>
      <p:ext uri="{BB962C8B-B14F-4D97-AF65-F5344CB8AC3E}">
        <p14:creationId xmlns:p14="http://schemas.microsoft.com/office/powerpoint/2010/main" val="130192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35B352C-1E43-414C-89A9-8DB67FF0185D}" type="slidenum">
              <a:rPr lang="en-US" smtClean="0"/>
              <a:pPr>
                <a:defRPr/>
              </a:pPr>
              <a:t>10</a:t>
            </a:fld>
            <a:endParaRPr lang="en-US"/>
          </a:p>
        </p:txBody>
      </p:sp>
      <p:sp>
        <p:nvSpPr>
          <p:cNvPr id="10243" name="Rectangle 2"/>
          <p:cNvSpPr>
            <a:spLocks noChangeArrowheads="1"/>
          </p:cNvSpPr>
          <p:nvPr/>
        </p:nvSpPr>
        <p:spPr bwMode="auto">
          <a:xfrm>
            <a:off x="533400" y="381000"/>
            <a:ext cx="62438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b="1"/>
              <a:t> </a:t>
            </a:r>
            <a:r>
              <a:rPr lang="en-US" sz="2000" b="1">
                <a:solidFill>
                  <a:srgbClr val="FF0000"/>
                </a:solidFill>
              </a:rPr>
              <a:t>Jamming (tấn công bằng cách gây nghẽn):</a:t>
            </a:r>
          </a:p>
        </p:txBody>
      </p:sp>
      <p:pic>
        <p:nvPicPr>
          <p:cNvPr id="10244" name="Picture 2" descr="http://4.bp.blogspot.com/-NZsxXJb0T3o/VhObT9pcI1I/AAAAAAAAABQ/jLPw_GHgwF8/s1600/Combining-Cryptographic-Primitives-to-Prevent-Jamming-Attacks-in-Wireless-Networ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41500"/>
            <a:ext cx="3830638"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491294" y="1841500"/>
            <a:ext cx="4572000" cy="4524315"/>
          </a:xfrm>
          <a:prstGeom prst="rect">
            <a:avLst/>
          </a:prstGeom>
        </p:spPr>
        <p:txBody>
          <a:bodyPr>
            <a:spAutoFit/>
          </a:bodyPr>
          <a:lstStyle/>
          <a:p>
            <a:pPr algn="just">
              <a:defRPr/>
            </a:pPr>
            <a:r>
              <a:rPr lang="vi-VN" sz="2000"/>
              <a:t> </a:t>
            </a:r>
            <a:r>
              <a:rPr lang="vi-VN" sz="2400">
                <a:latin typeface="Times New Roman" pitchFamily="18" charset="0"/>
                <a:cs typeface="Times New Roman" pitchFamily="18" charset="0"/>
              </a:rPr>
              <a:t>Jamming là một kỹ thuật được sử dụng chỉ đơn giản để làm hỏng (shut down) mạng không dây của bạn. Tương tự như những kẻ phá hoại sử dụng tấn công DoS vào một web server làm nghẽn server đó thì mạng WLAN cũng có thể bị shut down bằng cách gây nghẽn tín hiệu RF. Những tín hiệu gây nghẽn này có thể là cố ý hay vô ý và có thể loại bỏ được hay không loại bỏ được.</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322921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261D964-41A9-440A-BF07-E577F5751472}" type="slidenum">
              <a:rPr lang="en-US" smtClean="0"/>
              <a:pPr>
                <a:defRPr/>
              </a:pPr>
              <a:t>11</a:t>
            </a:fld>
            <a:endParaRPr lang="en-US"/>
          </a:p>
        </p:txBody>
      </p:sp>
      <p:sp>
        <p:nvSpPr>
          <p:cNvPr id="11267" name="Rectangle 2"/>
          <p:cNvSpPr>
            <a:spLocks noChangeArrowheads="1"/>
          </p:cNvSpPr>
          <p:nvPr/>
        </p:nvSpPr>
        <p:spPr bwMode="auto">
          <a:xfrm>
            <a:off x="609600" y="457200"/>
            <a:ext cx="457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a:solidFill>
                  <a:srgbClr val="FF0000"/>
                </a:solidFill>
              </a:rPr>
              <a:t>Man-in-the-middle Attack:</a:t>
            </a:r>
          </a:p>
          <a:p>
            <a:r>
              <a:rPr lang="en-US" sz="2000"/>
              <a:t/>
            </a:r>
            <a:br>
              <a:rPr lang="en-US" sz="2000"/>
            </a:br>
            <a:endParaRPr lang="en-US" sz="2000" b="1"/>
          </a:p>
        </p:txBody>
      </p:sp>
      <p:pic>
        <p:nvPicPr>
          <p:cNvPr id="11268" name="Picture 2" descr="http://2.bp.blogspot.com/-TNei8pNY4As/VhObnnd3qXI/AAAAAAAAABY/4jpAReloDlg/s1600/man_in_the_middle_attack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81125"/>
            <a:ext cx="373380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267200" y="1381125"/>
            <a:ext cx="4572000" cy="4524315"/>
          </a:xfrm>
          <a:prstGeom prst="rect">
            <a:avLst/>
          </a:prstGeom>
        </p:spPr>
        <p:txBody>
          <a:bodyPr>
            <a:spAutoFit/>
          </a:bodyPr>
          <a:lstStyle/>
          <a:p>
            <a:pPr algn="just">
              <a:defRPr/>
            </a:pPr>
            <a:r>
              <a:rPr lang="vi-VN" sz="2400">
                <a:latin typeface="Times New Roman" pitchFamily="18" charset="0"/>
                <a:cs typeface="Times New Roman" pitchFamily="18" charset="0"/>
              </a:rPr>
              <a:t>Tấn công theo kiểu Man-in-the-middle là trường hợp trong đó hacker sử dụng một AP để đánh cắp các node di động bằng cách gởi tín hiệu RF mạnh hơn AP hợp pháp đến các node đó. Các node di động nhận thấy có AP phát tín hiệu RF tốt hơn nên sẽ kết nối đến AP giả mạo này, truyền dữ liệu có thể là những dữ liệu nhạy cảm đến AP giả mạo và hacker có toàn quyền xử lý. </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2324244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E6AC3E7-5ACC-4A83-8D9C-8E0370AE807E}" type="slidenum">
              <a:rPr lang="en-US" smtClean="0"/>
              <a:pPr>
                <a:defRPr/>
              </a:pPr>
              <a:t>12</a:t>
            </a:fld>
            <a:endParaRPr lang="en-US"/>
          </a:p>
        </p:txBody>
      </p:sp>
      <p:sp>
        <p:nvSpPr>
          <p:cNvPr id="5" name="Cloud Callout 4"/>
          <p:cNvSpPr/>
          <p:nvPr/>
        </p:nvSpPr>
        <p:spPr>
          <a:xfrm>
            <a:off x="1463458" y="990600"/>
            <a:ext cx="6172200" cy="2971800"/>
          </a:xfrm>
          <a:prstGeom prst="cloudCallout">
            <a:avLst>
              <a:gd name="adj1" fmla="val -40076"/>
              <a:gd name="adj2" fmla="val 111019"/>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400">
                <a:solidFill>
                  <a:srgbClr val="FF0000"/>
                </a:solidFill>
                <a:latin typeface="Times New Roman" pitchFamily="18" charset="0"/>
                <a:cs typeface="Times New Roman" pitchFamily="18" charset="0"/>
              </a:rPr>
              <a:t>Tìm hiểu các</a:t>
            </a:r>
            <a:r>
              <a:rPr lang="en-US" sz="2400">
                <a:solidFill>
                  <a:srgbClr val="FF0000"/>
                </a:solidFill>
              </a:rPr>
              <a:t> lổ hổng trong bảo mật mạng?</a:t>
            </a:r>
          </a:p>
        </p:txBody>
      </p:sp>
    </p:spTree>
    <p:extLst>
      <p:ext uri="{BB962C8B-B14F-4D97-AF65-F5344CB8AC3E}">
        <p14:creationId xmlns:p14="http://schemas.microsoft.com/office/powerpoint/2010/main" val="2114698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65284"/>
            <a:ext cx="8729509" cy="6464116"/>
          </a:xfrm>
          <a:prstGeom prst="rect">
            <a:avLst/>
          </a:prstGeom>
        </p:spPr>
      </p:pic>
    </p:spTree>
    <p:extLst>
      <p:ext uri="{BB962C8B-B14F-4D97-AF65-F5344CB8AC3E}">
        <p14:creationId xmlns:p14="http://schemas.microsoft.com/office/powerpoint/2010/main" val="3502636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antoanthongtin.vn/Portals/0/UploadImages/News/Images/anh-trang-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7924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707490" y="5867400"/>
            <a:ext cx="4703532" cy="461665"/>
          </a:xfrm>
          <a:prstGeom prst="rect">
            <a:avLst/>
          </a:prstGeom>
        </p:spPr>
        <p:txBody>
          <a:bodyPr wrap="none">
            <a:spAutoFit/>
          </a:bodyPr>
          <a:lstStyle/>
          <a:p>
            <a:r>
              <a:rPr lang="en-US" sz="2400" i="1">
                <a:solidFill>
                  <a:schemeClr val="bg1">
                    <a:lumMod val="95000"/>
                    <a:lumOff val="5000"/>
                  </a:schemeClr>
                </a:solidFill>
                <a:latin typeface="Times New Roman" pitchFamily="18" charset="0"/>
                <a:cs typeface="Times New Roman" pitchFamily="18" charset="0"/>
              </a:rPr>
              <a:t>Mô hình phát hiện lỗ hổng tổng quát</a:t>
            </a:r>
            <a:endParaRPr lang="en-US" sz="2400">
              <a:solidFill>
                <a:schemeClr val="bg1">
                  <a:lumMod val="95000"/>
                  <a:lumOff val="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76192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313" y="-172766"/>
            <a:ext cx="8229600" cy="1399032"/>
          </a:xfrm>
        </p:spPr>
        <p:txBody>
          <a:bodyPr/>
          <a:lstStyle/>
          <a:p>
            <a:pPr algn="ctr">
              <a:defRPr/>
            </a:pPr>
            <a:r>
              <a:rPr lang="en-US" smtClean="0"/>
              <a:t>*Một số biện pháp </a:t>
            </a:r>
            <a:endParaRPr lang="en-US"/>
          </a:p>
        </p:txBody>
      </p:sp>
      <p:sp>
        <p:nvSpPr>
          <p:cNvPr id="2" name="Slide Number Placeholder 1"/>
          <p:cNvSpPr>
            <a:spLocks noGrp="1"/>
          </p:cNvSpPr>
          <p:nvPr>
            <p:ph type="sldNum" sz="quarter" idx="12"/>
          </p:nvPr>
        </p:nvSpPr>
        <p:spPr/>
        <p:txBody>
          <a:bodyPr/>
          <a:lstStyle/>
          <a:p>
            <a:pPr>
              <a:defRPr/>
            </a:pPr>
            <a:fld id="{790EE889-1B8C-4509-84BB-7C85FE37502A}" type="slidenum">
              <a:rPr lang="en-US"/>
              <a:pPr>
                <a:defRPr/>
              </a:pPr>
              <a:t>15</a:t>
            </a:fld>
            <a:endParaRPr lang="en-US"/>
          </a:p>
        </p:txBody>
      </p:sp>
      <p:sp>
        <p:nvSpPr>
          <p:cNvPr id="14340" name="AutoShape 5" descr="Äá»nh nghÄ©a lá» há»ng báº£o máº­t website vÃ  cÃ¡c vÃ­ dá»¥ cystack"/>
          <p:cNvSpPr>
            <a:spLocks noChangeAspect="1" noChangeArrowheads="1"/>
          </p:cNvSpPr>
          <p:nvPr/>
        </p:nvSpPr>
        <p:spPr bwMode="auto">
          <a:xfrm>
            <a:off x="1635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41" name="AutoShape 7" descr="Äá»nh nghÄ©a lá» há»ng báº£o máº­t website vÃ  cÃ¡c vÃ­ dá»¥ cystack"/>
          <p:cNvSpPr>
            <a:spLocks noChangeAspect="1" noChangeArrowheads="1"/>
          </p:cNvSpPr>
          <p:nvPr/>
        </p:nvSpPr>
        <p:spPr bwMode="auto">
          <a:xfrm>
            <a:off x="315913"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4342" name="Picture 9" descr="ChÃ­nh sÃ¡ch an ninh&#10;ï¶ Äá» há» thá»ng máº¡ng Äáº£m báº£o an ninh pháº£i sá»­ dá»¥ng tá» há»£p&#10;nhiá»u biá»n phÃ¡p:&#10;ï§ Cáº­p nháº­t vÃ  vÃ¡ lá»i cÃ¡c pháº§n m..."/>
          <p:cNvPicPr>
            <a:picLocks noChangeAspect="1" noChangeArrowheads="1"/>
          </p:cNvPicPr>
          <p:nvPr/>
        </p:nvPicPr>
        <p:blipFill>
          <a:blip r:embed="rId2">
            <a:extLst>
              <a:ext uri="{28A0092B-C50C-407E-A947-70E740481C1C}">
                <a14:useLocalDpi xmlns:a14="http://schemas.microsoft.com/office/drawing/2010/main" val="0"/>
              </a:ext>
            </a:extLst>
          </a:blip>
          <a:srcRect t="16203" b="13107"/>
          <a:stretch>
            <a:fillRect/>
          </a:stretch>
        </p:blipFill>
        <p:spPr bwMode="auto">
          <a:xfrm>
            <a:off x="315913" y="1295400"/>
            <a:ext cx="85994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497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081414-B1C4-4C09-81FD-69961743E6A8}" type="slidenum">
              <a:rPr lang="en-US"/>
              <a:pPr>
                <a:defRPr/>
              </a:pPr>
              <a:t>16</a:t>
            </a:fld>
            <a:endParaRPr lang="en-US"/>
          </a:p>
        </p:txBody>
      </p:sp>
      <p:sp>
        <p:nvSpPr>
          <p:cNvPr id="13" name="Title 12"/>
          <p:cNvSpPr>
            <a:spLocks noGrp="1"/>
          </p:cNvSpPr>
          <p:nvPr>
            <p:ph type="ctrTitle" idx="4294967295"/>
          </p:nvPr>
        </p:nvSpPr>
        <p:spPr>
          <a:xfrm>
            <a:off x="304800" y="304800"/>
            <a:ext cx="8229600" cy="1524000"/>
          </a:xfrm>
        </p:spPr>
        <p:txBody>
          <a:bodyPr/>
          <a:lstStyle/>
          <a:p>
            <a:pPr algn="ctr" eaLnBrk="1" fontAlgn="auto" hangingPunct="1">
              <a:spcAft>
                <a:spcPts val="0"/>
              </a:spcAft>
              <a:defRPr/>
            </a:pPr>
            <a:r>
              <a:rPr lang="en-US" sz="4800" smtClean="0">
                <a:latin typeface="Times New Roman" pitchFamily="18" charset="0"/>
                <a:cs typeface="Times New Roman" pitchFamily="18" charset="0"/>
              </a:rPr>
              <a:t>PHÂN ĐOẠN MẠNG</a:t>
            </a:r>
            <a:endParaRPr lang="en-US" sz="4000">
              <a:latin typeface="Times New Roman" pitchFamily="18" charset="0"/>
              <a:cs typeface="Times New Roman" pitchFamily="18" charset="0"/>
            </a:endParaRPr>
          </a:p>
        </p:txBody>
      </p:sp>
      <p:sp>
        <p:nvSpPr>
          <p:cNvPr id="7" name="Right Arrow 6"/>
          <p:cNvSpPr/>
          <p:nvPr/>
        </p:nvSpPr>
        <p:spPr>
          <a:xfrm>
            <a:off x="457200" y="2590800"/>
            <a:ext cx="2819400" cy="1752600"/>
          </a:xfrm>
          <a:prstGeom prst="rightArrow">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800">
                <a:latin typeface="Times New Roman" pitchFamily="18" charset="0"/>
                <a:cs typeface="Times New Roman" pitchFamily="18" charset="0"/>
              </a:rPr>
              <a:t>Mục đích </a:t>
            </a:r>
          </a:p>
        </p:txBody>
      </p:sp>
      <p:sp>
        <p:nvSpPr>
          <p:cNvPr id="9" name="Rounded Rectangle 8"/>
          <p:cNvSpPr/>
          <p:nvPr/>
        </p:nvSpPr>
        <p:spPr>
          <a:xfrm>
            <a:off x="3276600" y="1828800"/>
            <a:ext cx="5334000" cy="327660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just">
              <a:defRPr/>
            </a:pPr>
            <a:r>
              <a:rPr lang="en-US" sz="2800">
                <a:latin typeface="Times New Roman" pitchFamily="18" charset="0"/>
                <a:cs typeface="Times New Roman" pitchFamily="18" charset="0"/>
              </a:rPr>
              <a:t>Phân chia băng thông hợp lý nhằm sử dụng hiệu quả băng thông đáp ứng yêu cầu các ứng dụng khác nhau </a:t>
            </a:r>
          </a:p>
        </p:txBody>
      </p:sp>
    </p:spTree>
    <p:extLst>
      <p:ext uri="{BB962C8B-B14F-4D97-AF65-F5344CB8AC3E}">
        <p14:creationId xmlns:p14="http://schemas.microsoft.com/office/powerpoint/2010/main" val="2816012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077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590800" y="5715000"/>
            <a:ext cx="4038599" cy="461665"/>
          </a:xfrm>
          <a:prstGeom prst="rect">
            <a:avLst/>
          </a:prstGeom>
        </p:spPr>
        <p:txBody>
          <a:bodyPr wrap="square">
            <a:spAutoFit/>
          </a:bodyPr>
          <a:lstStyle/>
          <a:p>
            <a:pPr algn="ctr"/>
            <a:r>
              <a:rPr lang="en-US" sz="2400" smtClean="0">
                <a:solidFill>
                  <a:schemeClr val="bg1"/>
                </a:solidFill>
                <a:latin typeface="Times New Roman" pitchFamily="18" charset="0"/>
                <a:cs typeface="Times New Roman" pitchFamily="18" charset="0"/>
              </a:rPr>
              <a:t>Phân </a:t>
            </a:r>
            <a:r>
              <a:rPr lang="en-US" sz="2400">
                <a:solidFill>
                  <a:schemeClr val="bg1"/>
                </a:solidFill>
                <a:latin typeface="Times New Roman" pitchFamily="18" charset="0"/>
                <a:cs typeface="Times New Roman" pitchFamily="18" charset="0"/>
              </a:rPr>
              <a:t>đoạn mạng</a:t>
            </a:r>
            <a:endParaRPr lang="en-US" sz="2400"/>
          </a:p>
        </p:txBody>
      </p:sp>
    </p:spTree>
    <p:extLst>
      <p:ext uri="{BB962C8B-B14F-4D97-AF65-F5344CB8AC3E}">
        <p14:creationId xmlns:p14="http://schemas.microsoft.com/office/powerpoint/2010/main" val="3355965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600" y="0"/>
            <a:ext cx="8229600" cy="1295400"/>
          </a:xfrm>
        </p:spPr>
        <p:txBody>
          <a:bodyPr>
            <a:normAutofit/>
          </a:bodyPr>
          <a:lstStyle/>
          <a:p>
            <a:pPr algn="ctr" eaLnBrk="1" fontAlgn="auto" hangingPunct="1">
              <a:spcAft>
                <a:spcPts val="0"/>
              </a:spcAft>
              <a:defRPr/>
            </a:pPr>
            <a:r>
              <a:rPr lang="en-US" sz="3200" smtClean="0">
                <a:solidFill>
                  <a:srgbClr val="FF0000"/>
                </a:solidFill>
                <a:latin typeface="Times New Roman" pitchFamily="18" charset="0"/>
                <a:cs typeface="Times New Roman" pitchFamily="18" charset="0"/>
              </a:rPr>
              <a:t>Miền xung đột(Collision domain)</a:t>
            </a:r>
            <a:endParaRPr lang="en-US" sz="3200" b="0">
              <a:solidFill>
                <a:srgbClr val="FF0000"/>
              </a:solidFill>
              <a:latin typeface="Times New Roman" pitchFamily="18" charset="0"/>
              <a:cs typeface="Times New Roman" pitchFamily="18" charset="0"/>
            </a:endParaRPr>
          </a:p>
        </p:txBody>
      </p:sp>
      <p:sp>
        <p:nvSpPr>
          <p:cNvPr id="17412" name="Subtitle 3"/>
          <p:cNvSpPr>
            <a:spLocks noGrp="1"/>
          </p:cNvSpPr>
          <p:nvPr>
            <p:ph type="subTitle" idx="1"/>
          </p:nvPr>
        </p:nvSpPr>
        <p:spPr>
          <a:xfrm>
            <a:off x="1143000" y="1447800"/>
            <a:ext cx="7086600" cy="4419600"/>
          </a:xfrm>
        </p:spPr>
        <p:txBody>
          <a:bodyPr/>
          <a:lstStyle/>
          <a:p>
            <a:pPr algn="l" eaLnBrk="1" hangingPunct="1"/>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Là vùng mạng mà các khung phát ra có thể gây xung đột, các trạm chia sẻ chung băng thông</a:t>
            </a:r>
          </a:p>
        </p:txBody>
      </p:sp>
      <p:pic>
        <p:nvPicPr>
          <p:cNvPr id="17413" name="Picture 4" descr="https://3.bp.blogspot.com/-Am9wTNHA1lY/WCM3Y5OzkXI/AAAAAAAAAaA/L3ov6BuRwvM1LUmwkPpzP_ldGF9e149BQCLcB/s1600/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0"/>
            <a:ext cx="6985000" cy="357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933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0"/>
            <a:ext cx="8229600" cy="1066800"/>
          </a:xfrm>
        </p:spPr>
        <p:txBody>
          <a:bodyPr/>
          <a:lstStyle/>
          <a:p>
            <a:pPr algn="ctr" eaLnBrk="1" fontAlgn="auto" hangingPunct="1">
              <a:spcAft>
                <a:spcPts val="0"/>
              </a:spcAft>
              <a:defRPr/>
            </a:pPr>
            <a:r>
              <a:rPr lang="en-US" sz="3200" smtClean="0">
                <a:solidFill>
                  <a:srgbClr val="FF0000"/>
                </a:solidFill>
                <a:latin typeface="Times New Roman" pitchFamily="18" charset="0"/>
                <a:cs typeface="Times New Roman" pitchFamily="18" charset="0"/>
              </a:rPr>
              <a:t>Miền quảng bá(broacast domain)</a:t>
            </a:r>
            <a:endParaRPr lang="en-US" sz="3200">
              <a:solidFill>
                <a:srgbClr val="FF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1219200" y="1447800"/>
            <a:ext cx="6400800" cy="1752600"/>
          </a:xfrm>
        </p:spPr>
        <p:txBody>
          <a:bodyPr>
            <a:normAutofit fontScale="47500" lnSpcReduction="20000"/>
          </a:bodyPr>
          <a:lstStyle/>
          <a:p>
            <a:pPr algn="just" eaLnBrk="1" fontAlgn="auto" hangingPunct="1">
              <a:lnSpc>
                <a:spcPct val="120000"/>
              </a:lnSpc>
              <a:spcAft>
                <a:spcPts val="0"/>
              </a:spcAft>
              <a:buClr>
                <a:schemeClr val="tx1">
                  <a:shade val="95000"/>
                </a:schemeClr>
              </a:buClr>
              <a:buFont typeface="Wingdings 2"/>
              <a:buNone/>
              <a:defRPr/>
            </a:pPr>
            <a:r>
              <a:rPr lang="en-US" sz="51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Là tập hợp các thiết bị có thể nhận khung quảng bá từ một thiết bị trong nhóm phát ra</a:t>
            </a:r>
          </a:p>
          <a:p>
            <a:pPr algn="just" eaLnBrk="1" fontAlgn="auto" hangingPunct="1">
              <a:lnSpc>
                <a:spcPct val="120000"/>
              </a:lnSpc>
              <a:spcAft>
                <a:spcPts val="0"/>
              </a:spcAft>
              <a:buClr>
                <a:schemeClr val="tx1">
                  <a:shade val="95000"/>
                </a:schemeClr>
              </a:buClr>
              <a:buFont typeface="Wingdings 2"/>
              <a:buNone/>
              <a:defRPr/>
            </a:pPr>
            <a:r>
              <a:rPr lang="en-US" sz="51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Toàn bộ hệ thống bên trong hệ thống mạng cần được phân đoạn mạng thành những mạng con</a:t>
            </a:r>
          </a:p>
          <a:p>
            <a:pPr algn="l" eaLnBrk="1" fontAlgn="auto" hangingPunct="1">
              <a:spcAft>
                <a:spcPts val="0"/>
              </a:spcAft>
              <a:buClr>
                <a:schemeClr val="tx1">
                  <a:shade val="95000"/>
                </a:schemeClr>
              </a:buClr>
              <a:buFont typeface="Wingdings 2"/>
              <a:buNone/>
              <a:defRPr/>
            </a:pPr>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pic>
        <p:nvPicPr>
          <p:cNvPr id="18436" name="Picture 3" descr="https://1.bp.blogspot.com/-N2BOsUbS_xY/WCM4cD45giI/AAAAAAAAAaE/IAofFukeI4gE0ZX5ddFH39yoZGp0ktaUwCLcB/s1600/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491" y="3048000"/>
            <a:ext cx="6858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28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31955" y="0"/>
            <a:ext cx="9124335" cy="1331249"/>
          </a:xfrm>
        </p:spPr>
        <p:txBody>
          <a:bodyPr>
            <a:noAutofit/>
          </a:bodyPr>
          <a:lstStyle/>
          <a:p>
            <a:pPr algn="ctr"/>
            <a:r>
              <a:rPr lang="en-US" sz="4200" b="1" cap="all" smtClean="0">
                <a:ln w="9000" cmpd="sng">
                  <a:solidFill>
                    <a:schemeClr val="accent1">
                      <a:lumMod val="50000"/>
                    </a:schemeClr>
                  </a:solidFill>
                  <a:prstDash val="solid"/>
                </a:ln>
                <a:solidFill>
                  <a:srgbClr val="FFC000"/>
                </a:solidFill>
                <a:effectLst>
                  <a:reflection blurRad="12700" stA="28000" endPos="45000" dist="1000" dir="5400000" sy="-100000" algn="bl" rotWithShape="0"/>
                </a:effectLst>
                <a:latin typeface="Times New Roman" pitchFamily="18" charset="0"/>
                <a:cs typeface="Times New Roman" pitchFamily="18" charset="0"/>
              </a:rPr>
              <a:t>LÝ THUYẾT VỀ BẢO MẬT MẠNG</a:t>
            </a:r>
            <a:endParaRPr lang="en-US" sz="4200" b="1" cap="all">
              <a:ln w="9000" cmpd="sng">
                <a:solidFill>
                  <a:schemeClr val="accent1">
                    <a:lumMod val="50000"/>
                  </a:schemeClr>
                </a:solidFill>
                <a:prstDash val="solid"/>
              </a:ln>
              <a:solidFill>
                <a:srgbClr val="FFC000"/>
              </a:solidFill>
              <a:effectLst>
                <a:reflection blurRad="12700" stA="28000" endPos="45000" dist="1000" dir="5400000" sy="-100000" algn="bl" rotWithShape="0"/>
              </a:effectLst>
              <a:latin typeface="Times New Roman" pitchFamily="18" charset="0"/>
              <a:cs typeface="Times New Roma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5" y="1676400"/>
            <a:ext cx="9112044" cy="5029200"/>
          </a:xfrm>
          <a:prstGeom prst="rect">
            <a:avLst/>
          </a:prstGeom>
        </p:spPr>
      </p:pic>
    </p:spTree>
    <p:extLst>
      <p:ext uri="{BB962C8B-B14F-4D97-AF65-F5344CB8AC3E}">
        <p14:creationId xmlns:p14="http://schemas.microsoft.com/office/powerpoint/2010/main" val="361916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0625" y="152400"/>
            <a:ext cx="6096000" cy="13716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3200">
                <a:solidFill>
                  <a:srgbClr val="FF0000"/>
                </a:solidFill>
                <a:latin typeface="Times New Roman" pitchFamily="18" charset="0"/>
                <a:cs typeface="Times New Roman" pitchFamily="18" charset="0"/>
              </a:rPr>
              <a:t>Phân đoạn </a:t>
            </a:r>
            <a:r>
              <a:rPr lang="en-US" sz="3200" smtClean="0">
                <a:solidFill>
                  <a:srgbClr val="FF0000"/>
                </a:solidFill>
                <a:latin typeface="Times New Roman" pitchFamily="18" charset="0"/>
                <a:cs typeface="Times New Roman" pitchFamily="18" charset="0"/>
              </a:rPr>
              <a:t>mạng(Segmentation</a:t>
            </a:r>
            <a:r>
              <a:rPr lang="en-US" sz="3200">
                <a:solidFill>
                  <a:srgbClr val="FF0000"/>
                </a:solidFill>
                <a:latin typeface="Times New Roman" pitchFamily="18" charset="0"/>
                <a:cs typeface="Times New Roman" pitchFamily="18" charset="0"/>
              </a:rPr>
              <a:t>)</a:t>
            </a:r>
          </a:p>
        </p:txBody>
      </p:sp>
      <p:sp>
        <p:nvSpPr>
          <p:cNvPr id="10" name="Up-Down Arrow 9"/>
          <p:cNvSpPr/>
          <p:nvPr/>
        </p:nvSpPr>
        <p:spPr>
          <a:xfrm>
            <a:off x="1714500" y="1524000"/>
            <a:ext cx="457200" cy="1143000"/>
          </a:xfrm>
          <a:prstGeom prst="up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Up-Down Arrow 11"/>
          <p:cNvSpPr/>
          <p:nvPr/>
        </p:nvSpPr>
        <p:spPr>
          <a:xfrm>
            <a:off x="6457950" y="1524000"/>
            <a:ext cx="476250" cy="1143000"/>
          </a:xfrm>
          <a:prstGeom prst="upDown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Up-Down Arrow 15"/>
          <p:cNvSpPr/>
          <p:nvPr/>
        </p:nvSpPr>
        <p:spPr>
          <a:xfrm>
            <a:off x="3271838" y="1524000"/>
            <a:ext cx="457200" cy="1143000"/>
          </a:xfrm>
          <a:prstGeom prst="upDown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Up-Down Arrow 16"/>
          <p:cNvSpPr/>
          <p:nvPr/>
        </p:nvSpPr>
        <p:spPr>
          <a:xfrm>
            <a:off x="4876800" y="1524000"/>
            <a:ext cx="457200" cy="1143000"/>
          </a:xfrm>
          <a:prstGeom prst="upDown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ounded Rectangle 17"/>
          <p:cNvSpPr/>
          <p:nvPr/>
        </p:nvSpPr>
        <p:spPr>
          <a:xfrm>
            <a:off x="1190625" y="2667000"/>
            <a:ext cx="1323975" cy="25146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a:latin typeface="Times New Roman" pitchFamily="18" charset="0"/>
                <a:cs typeface="Times New Roman" pitchFamily="18" charset="0"/>
              </a:rPr>
              <a:t>Phân đoạn bằng repeater</a:t>
            </a:r>
          </a:p>
        </p:txBody>
      </p:sp>
      <p:sp>
        <p:nvSpPr>
          <p:cNvPr id="19" name="Rounded Rectangle 18"/>
          <p:cNvSpPr/>
          <p:nvPr/>
        </p:nvSpPr>
        <p:spPr>
          <a:xfrm>
            <a:off x="2890838" y="2677886"/>
            <a:ext cx="1219200" cy="25146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a:latin typeface="Times New Roman" pitchFamily="18" charset="0"/>
                <a:cs typeface="Times New Roman" pitchFamily="18" charset="0"/>
              </a:rPr>
              <a:t>Phân đoạn bằng bridge</a:t>
            </a:r>
          </a:p>
        </p:txBody>
      </p:sp>
      <p:sp>
        <p:nvSpPr>
          <p:cNvPr id="20" name="Rounded Rectangle 19"/>
          <p:cNvSpPr/>
          <p:nvPr/>
        </p:nvSpPr>
        <p:spPr>
          <a:xfrm>
            <a:off x="4457700" y="2667000"/>
            <a:ext cx="1295400" cy="25146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a:latin typeface="Times New Roman" pitchFamily="18" charset="0"/>
                <a:cs typeface="Times New Roman" pitchFamily="18" charset="0"/>
              </a:rPr>
              <a:t>Phân đoạn bằng router</a:t>
            </a:r>
          </a:p>
        </p:txBody>
      </p:sp>
      <p:sp>
        <p:nvSpPr>
          <p:cNvPr id="21" name="Rounded Rectangle 20"/>
          <p:cNvSpPr/>
          <p:nvPr/>
        </p:nvSpPr>
        <p:spPr>
          <a:xfrm>
            <a:off x="6105525" y="2636207"/>
            <a:ext cx="1181100" cy="251146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a:latin typeface="Times New Roman" pitchFamily="18" charset="0"/>
                <a:cs typeface="Times New Roman" pitchFamily="18" charset="0"/>
              </a:rPr>
              <a:t>Phân đoạn bằng switch</a:t>
            </a:r>
          </a:p>
        </p:txBody>
      </p:sp>
    </p:spTree>
    <p:extLst>
      <p:ext uri="{BB962C8B-B14F-4D97-AF65-F5344CB8AC3E}">
        <p14:creationId xmlns:p14="http://schemas.microsoft.com/office/powerpoint/2010/main" val="248192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931817" y="838200"/>
            <a:ext cx="8229600" cy="1524000"/>
          </a:xfrm>
        </p:spPr>
        <p:txBody>
          <a:bodyPr>
            <a:normAutofit fontScale="90000"/>
          </a:bodyPr>
          <a:lstStyle/>
          <a:p>
            <a:pPr eaLnBrk="1" hangingPunct="1">
              <a:defRPr/>
            </a:pPr>
            <a: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Phân đoạn bằng Repeater</a:t>
            </a:r>
            <a:b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
            </a:r>
            <a:b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*Ưu điểm: mở rộng collision domain</a:t>
            </a:r>
            <a:b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*Nhược điểm: hạn chế khoảng cách xa nhất giữa hai trạm, tăng giá trị trễ truyền khung </a:t>
            </a:r>
            <a:b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pic>
        <p:nvPicPr>
          <p:cNvPr id="20484" name="Picture 8" descr="http://hocday.com/chng-i-lp-rp-v-ci-t-my-tnh/26130_html_m6e77ee6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0"/>
            <a:ext cx="7086600" cy="385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48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229600" cy="1249362"/>
          </a:xfrm>
        </p:spPr>
        <p:txBody>
          <a:bodyPr>
            <a:normAutofit/>
          </a:bodyPr>
          <a:lstStyle/>
          <a:p>
            <a:pPr algn="l" eaLnBrk="1" hangingPunct="1">
              <a:defRPr/>
            </a:pPr>
            <a: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Phân đoạn bằng Bridge</a:t>
            </a:r>
            <a:b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endParaRPr lang="en-US" sz="27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pPr>
              <a:defRPr/>
            </a:pPr>
            <a:fld id="{20FF339F-CC6E-43EE-989D-2441B967BFC6}" type="slidenum">
              <a:rPr lang="en-US" smtClean="0"/>
              <a:pPr>
                <a:defRPr/>
              </a:pPr>
              <a:t>22</a:t>
            </a:fld>
            <a:endParaRPr lang="en-US"/>
          </a:p>
        </p:txBody>
      </p:sp>
      <p:sp>
        <p:nvSpPr>
          <p:cNvPr id="4" name="Rectangle 3"/>
          <p:cNvSpPr/>
          <p:nvPr/>
        </p:nvSpPr>
        <p:spPr>
          <a:xfrm>
            <a:off x="1219200" y="1524000"/>
            <a:ext cx="6248400" cy="3581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800">
                <a:ln w="18415" cmpd="sng">
                  <a:solidFill>
                    <a:schemeClr val="bg1"/>
                  </a:solidFill>
                  <a:prstDash val="solid"/>
                </a:ln>
                <a:solidFill>
                  <a:schemeClr val="accent2">
                    <a:lumMod val="75000"/>
                  </a:schemeClr>
                </a:solidFill>
                <a:latin typeface="Times New Roman" pitchFamily="18" charset="0"/>
                <a:cs typeface="Times New Roman" pitchFamily="18" charset="0"/>
              </a:rPr>
              <a:t>*Ưu điểm: mở rộng collision </a:t>
            </a:r>
            <a:r>
              <a:rPr lang="en-US" sz="2800" smtClean="0">
                <a:ln w="18415" cmpd="sng">
                  <a:solidFill>
                    <a:schemeClr val="bg1"/>
                  </a:solidFill>
                  <a:prstDash val="solid"/>
                </a:ln>
                <a:solidFill>
                  <a:schemeClr val="accent2">
                    <a:lumMod val="75000"/>
                  </a:schemeClr>
                </a:solidFill>
                <a:latin typeface="Times New Roman" pitchFamily="18" charset="0"/>
                <a:cs typeface="Times New Roman" pitchFamily="18" charset="0"/>
              </a:rPr>
              <a:t>domain</a:t>
            </a:r>
          </a:p>
          <a:p>
            <a:pPr algn="just"/>
            <a:r>
              <a:rPr lang="en-US" sz="2800">
                <a:ln w="18415" cmpd="sng">
                  <a:solidFill>
                    <a:schemeClr val="bg1"/>
                  </a:solidFill>
                  <a:prstDash val="solid"/>
                </a:ln>
                <a:solidFill>
                  <a:schemeClr val="accent2">
                    <a:lumMod val="75000"/>
                  </a:schemeClr>
                </a:solidFill>
                <a:latin typeface="Times New Roman" pitchFamily="18" charset="0"/>
                <a:cs typeface="Times New Roman" pitchFamily="18" charset="0"/>
              </a:rPr>
              <a:t/>
            </a:r>
            <a:br>
              <a:rPr lang="en-US" sz="2800">
                <a:ln w="18415" cmpd="sng">
                  <a:solidFill>
                    <a:schemeClr val="bg1"/>
                  </a:solidFill>
                  <a:prstDash val="solid"/>
                </a:ln>
                <a:solidFill>
                  <a:schemeClr val="accent2">
                    <a:lumMod val="75000"/>
                  </a:schemeClr>
                </a:solidFill>
                <a:latin typeface="Times New Roman" pitchFamily="18" charset="0"/>
                <a:cs typeface="Times New Roman" pitchFamily="18" charset="0"/>
              </a:rPr>
            </a:br>
            <a:r>
              <a:rPr lang="en-US" sz="2800">
                <a:ln w="18415" cmpd="sng">
                  <a:solidFill>
                    <a:schemeClr val="bg1"/>
                  </a:solidFill>
                  <a:prstDash val="solid"/>
                </a:ln>
                <a:solidFill>
                  <a:schemeClr val="accent2">
                    <a:lumMod val="75000"/>
                  </a:schemeClr>
                </a:solidFill>
                <a:latin typeface="Times New Roman" pitchFamily="18" charset="0"/>
                <a:cs typeface="Times New Roman" pitchFamily="18" charset="0"/>
              </a:rPr>
              <a:t>*Nhược điểm: hạn chế khoảng cách xa nhất giữa hai trạm, tăng giá trị trễ truyền khung</a:t>
            </a:r>
            <a:endParaRPr lang="en-US" sz="2800">
              <a:ln w="18415" cmpd="sng">
                <a:solidFill>
                  <a:schemeClr val="bg1"/>
                </a:solidFill>
                <a:prstDash val="solid"/>
              </a:ln>
              <a:solidFill>
                <a:schemeClr val="accent2">
                  <a:lumMod val="75000"/>
                </a:schemeClr>
              </a:solidFill>
            </a:endParaRPr>
          </a:p>
        </p:txBody>
      </p:sp>
    </p:spTree>
    <p:extLst>
      <p:ext uri="{BB962C8B-B14F-4D97-AF65-F5344CB8AC3E}">
        <p14:creationId xmlns:p14="http://schemas.microsoft.com/office/powerpoint/2010/main" val="740405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3400"/>
            <a:ext cx="8229600" cy="1828800"/>
          </a:xfrm>
        </p:spPr>
        <p:txBody>
          <a:bodyPr>
            <a:normAutofit fontScale="90000"/>
          </a:bodyPr>
          <a:lstStyle/>
          <a:p>
            <a:pPr algn="l" eaLnBrk="1" hangingPunct="1">
              <a:defRPr/>
            </a:pPr>
            <a: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Phân đoạn bằng Router</a:t>
            </a:r>
            <a:b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sz="18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t>
            </a:r>
            <a: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Router là một thiết bị hoạt động tại lớp 3 của mô hình OSI, nó tạo thêm các collision domain và broadcast domain. Mỗi phân đoạn mạng thuộc một collision domain khác nhau, khi có sự đụng độ sẽ không ảnh hưởng </a:t>
            </a:r>
            <a:r>
              <a:rPr lang="en-US" sz="27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đến phân đoạn khác. Do đó băng thông hệ thống được mở </a:t>
            </a:r>
            <a: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rộng</a:t>
            </a:r>
            <a:endParaRPr lang="en-US" sz="27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pic>
        <p:nvPicPr>
          <p:cNvPr id="22531" name="Picture 4" descr="Collison và Broadcast domain khi sử dụng Route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895600"/>
            <a:ext cx="43434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5"/>
          <p:cNvSpPr>
            <a:spLocks noChangeArrowheads="1"/>
          </p:cNvSpPr>
          <p:nvPr/>
        </p:nvSpPr>
        <p:spPr bwMode="auto">
          <a:xfrm>
            <a:off x="606732" y="5713412"/>
            <a:ext cx="4572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00" i="1">
                <a:latin typeface="Times New Roman" pitchFamily="18" charset="0"/>
                <a:cs typeface="Times New Roman" pitchFamily="18" charset="0"/>
              </a:rPr>
              <a:t>Collison và Broadcast domain khi sử dụng Router</a:t>
            </a:r>
            <a:endParaRPr lang="en-US" sz="1400">
              <a:latin typeface="Times New Roman" pitchFamily="18" charset="0"/>
              <a:cs typeface="Times New Roman" pitchFamily="18" charset="0"/>
            </a:endParaRPr>
          </a:p>
        </p:txBody>
      </p:sp>
      <p:sp>
        <p:nvSpPr>
          <p:cNvPr id="22533" name="Rectangle 7"/>
          <p:cNvSpPr>
            <a:spLocks noChangeArrowheads="1"/>
          </p:cNvSpPr>
          <p:nvPr/>
        </p:nvSpPr>
        <p:spPr bwMode="auto">
          <a:xfrm>
            <a:off x="5257800" y="2797277"/>
            <a:ext cx="358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sz="2400">
                <a:latin typeface="Times New Roman" pitchFamily="18" charset="0"/>
                <a:cs typeface="Times New Roman" pitchFamily="18" charset="0"/>
              </a:rPr>
              <a:t>Sử dụng Router các thông tin broadcast được cô lập trong một broadcast domain và không truyền qua một broadcast domain khác.</a:t>
            </a:r>
          </a:p>
        </p:txBody>
      </p:sp>
    </p:spTree>
    <p:extLst>
      <p:ext uri="{BB962C8B-B14F-4D97-AF65-F5344CB8AC3E}">
        <p14:creationId xmlns:p14="http://schemas.microsoft.com/office/powerpoint/2010/main" val="2382050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303" y="685800"/>
            <a:ext cx="8229600" cy="1143000"/>
          </a:xfrm>
        </p:spPr>
        <p:txBody>
          <a:bodyPr>
            <a:normAutofit fontScale="90000"/>
          </a:bodyPr>
          <a:lstStyle/>
          <a:p>
            <a:pPr algn="l" eaLnBrk="1" hangingPunct="1">
              <a:defRPr/>
            </a:pPr>
            <a: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Phân đoạn bằng Switch</a:t>
            </a:r>
            <a:b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
            </a:r>
            <a:br>
              <a:rPr lang="en-US"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sz="31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Tạo ra các collision domain riêng và một hoặc nhiều broacast domain riêng.</a:t>
            </a:r>
            <a: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
            </a:r>
            <a:br>
              <a:rPr lang="en-US" sz="270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br>
            <a:endParaRPr lang="en-US" sz="2700">
              <a:solidFill>
                <a:schemeClr val="bg1"/>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pPr>
              <a:defRPr/>
            </a:pPr>
            <a:fld id="{4B989D9D-E9FA-4010-B414-F3510E209165}" type="slidenum">
              <a:rPr lang="en-US" smtClean="0"/>
              <a:pPr>
                <a:defRPr/>
              </a:pPr>
              <a:t>24</a:t>
            </a:fld>
            <a:endParaRPr lang="en-US"/>
          </a:p>
        </p:txBody>
      </p:sp>
      <p:pic>
        <p:nvPicPr>
          <p:cNvPr id="23556" name="Picture 3" descr="Collison va Broadcast domain khi su dung Router ket hop Switch">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438400"/>
            <a:ext cx="3733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Collison va Broadcast domain khi su dung Switch">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438400"/>
            <a:ext cx="4114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205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22275" y="1371600"/>
            <a:ext cx="8229600" cy="1828800"/>
          </a:xfrm>
        </p:spPr>
        <p:txBody>
          <a:bodyPr/>
          <a:lstStyle/>
          <a:p>
            <a:pPr eaLnBrk="1" hangingPunct="1">
              <a:defRPr/>
            </a:pPr>
            <a:endParaRPr lang="en-US"/>
          </a:p>
        </p:txBody>
      </p:sp>
      <p:sp>
        <p:nvSpPr>
          <p:cNvPr id="24579" name="Subtitle 3"/>
          <p:cNvSpPr>
            <a:spLocks noGrp="1"/>
          </p:cNvSpPr>
          <p:nvPr>
            <p:ph type="subTitle" idx="1"/>
          </p:nvPr>
        </p:nvSpPr>
        <p:spPr>
          <a:xfrm>
            <a:off x="1457325" y="4572000"/>
            <a:ext cx="6400800" cy="1122363"/>
          </a:xfrm>
        </p:spPr>
        <p:txBody>
          <a:bodyPr/>
          <a:lstStyle/>
          <a:p>
            <a:pPr algn="ctr" eaLnBrk="1" hangingPunct="1"/>
            <a:r>
              <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Bảng </a:t>
            </a:r>
            <a:r>
              <a:rPr lang="en-US" i="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so sánh số lượng Collision và Broadcast domain</a:t>
            </a:r>
            <a:endParaRPr lang="en-US"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pPr>
              <a:defRPr/>
            </a:pPr>
            <a:fld id="{BAE26FD0-662F-4ACB-B039-E66E436FE239}" type="slidenum">
              <a:rPr lang="en-US" smtClean="0"/>
              <a:pPr>
                <a:defRPr/>
              </a:pPr>
              <a:t>25</a:t>
            </a:fld>
            <a:endParaRPr lang="en-US"/>
          </a:p>
        </p:txBody>
      </p:sp>
      <p:pic>
        <p:nvPicPr>
          <p:cNvPr id="24581" name="Picture 2" descr="https://vnpro.vn/wp-content/uploads/2015/06/So-sanh-so-luong-Collision-va-Broadcast-domain.jpg"/>
          <p:cNvPicPr>
            <a:picLocks noChangeAspect="1" noChangeArrowheads="1"/>
          </p:cNvPicPr>
          <p:nvPr/>
        </p:nvPicPr>
        <p:blipFill>
          <a:blip r:embed="rId2">
            <a:extLst>
              <a:ext uri="{28A0092B-C50C-407E-A947-70E740481C1C}">
                <a14:useLocalDpi xmlns:a14="http://schemas.microsoft.com/office/drawing/2010/main" val="0"/>
              </a:ext>
            </a:extLst>
          </a:blip>
          <a:srcRect l="1273" t="2536" r="1260" b="5829"/>
          <a:stretch>
            <a:fillRect/>
          </a:stretch>
        </p:blipFill>
        <p:spPr bwMode="auto">
          <a:xfrm>
            <a:off x="381000" y="457200"/>
            <a:ext cx="84582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96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22275" y="1371600"/>
            <a:ext cx="8229600" cy="1828800"/>
          </a:xfrm>
        </p:spPr>
        <p:txBody>
          <a:bodyPr/>
          <a:lstStyle/>
          <a:p>
            <a:pPr eaLnBrk="1" hangingPunct="1">
              <a:defRPr/>
            </a:pPr>
            <a:endParaRPr lang="en-US"/>
          </a:p>
        </p:txBody>
      </p:sp>
      <p:sp>
        <p:nvSpPr>
          <p:cNvPr id="25603" name="Subtitle 3"/>
          <p:cNvSpPr>
            <a:spLocks noGrp="1"/>
          </p:cNvSpPr>
          <p:nvPr>
            <p:ph type="subTitle" idx="1"/>
          </p:nvPr>
        </p:nvSpPr>
        <p:spPr>
          <a:xfrm>
            <a:off x="1333500" y="5410200"/>
            <a:ext cx="6400800" cy="914400"/>
          </a:xfrm>
        </p:spPr>
        <p:txBody>
          <a:bodyPr/>
          <a:lstStyle/>
          <a:p>
            <a:pPr algn="ctr" eaLnBrk="1" hangingPunct="1"/>
            <a:r>
              <a:rPr lang="en-US" sz="2400" i="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Hệ thống trước và sau khi phân đoạn</a:t>
            </a:r>
          </a:p>
        </p:txBody>
      </p:sp>
      <p:sp>
        <p:nvSpPr>
          <p:cNvPr id="2" name="Slide Number Placeholder 1"/>
          <p:cNvSpPr>
            <a:spLocks noGrp="1"/>
          </p:cNvSpPr>
          <p:nvPr>
            <p:ph type="sldNum" sz="quarter" idx="12"/>
          </p:nvPr>
        </p:nvSpPr>
        <p:spPr/>
        <p:txBody>
          <a:bodyPr/>
          <a:lstStyle/>
          <a:p>
            <a:pPr>
              <a:defRPr/>
            </a:pPr>
            <a:fld id="{5BA6F649-6953-486D-813D-BF658F82DE15}" type="slidenum">
              <a:rPr lang="en-US" smtClean="0"/>
              <a:pPr>
                <a:defRPr/>
              </a:pPr>
              <a:t>26</a:t>
            </a:fld>
            <a:endParaRPr lang="en-US"/>
          </a:p>
        </p:txBody>
      </p:sp>
      <p:pic>
        <p:nvPicPr>
          <p:cNvPr id="25605" name="Picture 2" descr="https://vnpro.vn/wp-content/uploads/2015/06/He-thong-truoc-va-sau-khi-phan-doan-ma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153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04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2406171367"/>
              </p:ext>
            </p:extLst>
          </p:nvPr>
        </p:nvGraphicFramePr>
        <p:xfrm>
          <a:off x="685800" y="1456730"/>
          <a:ext cx="6705600" cy="4791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19"/>
          <p:cNvSpPr/>
          <p:nvPr/>
        </p:nvSpPr>
        <p:spPr>
          <a:xfrm>
            <a:off x="1093996" y="533400"/>
            <a:ext cx="6956007" cy="923330"/>
          </a:xfrm>
          <a:prstGeom prst="rect">
            <a:avLst/>
          </a:prstGeom>
          <a:noFill/>
        </p:spPr>
        <p:txBody>
          <a:bodyPr wrap="none" lIns="91440" tIns="45720" rIns="91440" bIns="45720">
            <a:spAutoFit/>
          </a:bodyPr>
          <a:lstStyle/>
          <a:p>
            <a:pPr algn="ctr"/>
            <a:r>
              <a:rPr lang="en-US" sz="5400" b="1" cap="none" spc="0" smtClean="0">
                <a:ln w="17780" cmpd="sng">
                  <a:solidFill>
                    <a:srgbClr val="FFFFFF"/>
                  </a:solidFill>
                  <a:prstDash val="solid"/>
                  <a:miter lim="800000"/>
                </a:ln>
                <a:solidFill>
                  <a:schemeClr val="accent1"/>
                </a:solidFill>
                <a:effectLst>
                  <a:outerShdw blurRad="50800" algn="tl" rotWithShape="0">
                    <a:srgbClr val="000000"/>
                  </a:outerShdw>
                </a:effectLst>
                <a:latin typeface="Arial" pitchFamily="34" charset="0"/>
                <a:cs typeface="Arial" pitchFamily="34" charset="0"/>
              </a:rPr>
              <a:t>ACTIVE DIRECTORY</a:t>
            </a:r>
            <a:endParaRPr lang="en-US" sz="5400" b="1" cap="none" spc="0">
              <a:ln w="17780" cmpd="sng">
                <a:solidFill>
                  <a:srgbClr val="FFFFFF"/>
                </a:solidFill>
                <a:prstDash val="solid"/>
                <a:miter lim="800000"/>
              </a:ln>
              <a:solidFill>
                <a:schemeClr val="accent1"/>
              </a:solidFill>
              <a:effectLst>
                <a:outerShdw blurRad="50800" algn="tl" rotWithShape="0">
                  <a:srgbClr val="000000"/>
                </a:outerShdw>
              </a:effectLst>
            </a:endParaRPr>
          </a:p>
        </p:txBody>
      </p:sp>
    </p:spTree>
    <p:extLst>
      <p:ext uri="{BB962C8B-B14F-4D97-AF65-F5344CB8AC3E}">
        <p14:creationId xmlns:p14="http://schemas.microsoft.com/office/powerpoint/2010/main" val="1977806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1">
              <a:lumMod val="40000"/>
              <a:lumOff val="60000"/>
            </a:schemeClr>
          </a:solidFill>
        </p:spPr>
        <p:txBody>
          <a:bodyPr>
            <a:normAutofit fontScale="90000"/>
          </a:bodyPr>
          <a:lstStyle/>
          <a:p>
            <a:pPr algn="ctr"/>
            <a:r>
              <a:rPr lang="en-US" sz="4400" smtClean="0">
                <a:latin typeface="Times New Roman" pitchFamily="18" charset="0"/>
                <a:cs typeface="Times New Roman" pitchFamily="18" charset="0"/>
              </a:rPr>
              <a:t>A. Chức năng miền </a:t>
            </a:r>
            <a:r>
              <a:rPr lang="en-US" sz="4400" smtClean="0">
                <a:latin typeface="Times New Roman" pitchFamily="18" charset="0"/>
                <a:cs typeface="Times New Roman" pitchFamily="18" charset="0"/>
                <a:hlinkClick r:id="rId2" action="ppaction://hlinkpres?slideindex=1&amp;slidetitle="/>
              </a:rPr>
              <a:t>Active Directory</a:t>
            </a:r>
            <a:endParaRPr lang="en-US" sz="4400">
              <a:latin typeface="Times New Roman" pitchFamily="18" charset="0"/>
              <a:cs typeface="Times New Roman" pitchFamily="18" charset="0"/>
            </a:endParaRPr>
          </a:p>
        </p:txBody>
      </p:sp>
      <p:sp>
        <p:nvSpPr>
          <p:cNvPr id="8" name="AutoShape 2" descr="&lt;ul&gt;&lt;li&gt;Active Directory (AD): lÃ  má»t  á»©ng dá»¥ng cá»§a Directory Service,lÃ  má»t dá»ch vá»¥ trong Windows 2000 cung cáº¥p má»t Äáº§u 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2290" y="2113325"/>
            <a:ext cx="9144000" cy="3831818"/>
          </a:xfrm>
          <a:prstGeom prst="rect">
            <a:avLst/>
          </a:prstGeom>
        </p:spPr>
        <p:txBody>
          <a:bodyPr wrap="square">
            <a:spAutoFit/>
          </a:bodyPr>
          <a:lstStyle/>
          <a:p>
            <a:pPr algn="just"/>
            <a:r>
              <a:rPr lang="vi-VN" sz="2700">
                <a:latin typeface="Times New Roman" pitchFamily="18" charset="0"/>
                <a:cs typeface="Times New Roman" pitchFamily="18" charset="0"/>
              </a:rPr>
              <a:t>Từ phiên bản Windows NT4.0 trở về sau, Microsoft đã phát triển hệ thống Active Directory dùng để lưu trữ dữ liệu của Domain như các đối tượng user, computer, group. Cung cấp những dịch vụ (Directory Services) tìm kiếm, kiểm soát truy cập, ủy quyền, và đặc biệt là dịch vụ chứng thực được xây dựng dựa trên giao thức Keberos hổ trợ cơ chế single sign-on, cho phép các user chỉ cần chứng thực một lần duy nhất khi đăng nhập vào Domain và có thể truy cập tất cả những tài nguyên và dịch vụ chia sẽ của hệ thống </a:t>
            </a:r>
            <a:r>
              <a:rPr lang="vi-VN" sz="2700" smtClean="0">
                <a:latin typeface="Times New Roman" pitchFamily="18" charset="0"/>
                <a:cs typeface="Times New Roman" pitchFamily="18" charset="0"/>
              </a:rPr>
              <a:t>v</a:t>
            </a:r>
            <a:r>
              <a:rPr lang="en-US" sz="2700" smtClean="0">
                <a:latin typeface="Times New Roman" pitchFamily="18" charset="0"/>
                <a:cs typeface="Times New Roman" pitchFamily="18" charset="0"/>
              </a:rPr>
              <a:t>ớ</a:t>
            </a:r>
            <a:r>
              <a:rPr lang="vi-VN" sz="2700" smtClean="0">
                <a:latin typeface="Times New Roman" pitchFamily="18" charset="0"/>
                <a:cs typeface="Times New Roman" pitchFamily="18" charset="0"/>
              </a:rPr>
              <a:t>i </a:t>
            </a:r>
            <a:r>
              <a:rPr lang="vi-VN" sz="2700">
                <a:latin typeface="Times New Roman" pitchFamily="18" charset="0"/>
                <a:cs typeface="Times New Roman" pitchFamily="18" charset="0"/>
              </a:rPr>
              <a:t>những quyền hạn </a:t>
            </a:r>
            <a:r>
              <a:rPr lang="vi-VN" sz="2700" smtClean="0">
                <a:latin typeface="Times New Roman" pitchFamily="18" charset="0"/>
                <a:cs typeface="Times New Roman" pitchFamily="18" charset="0"/>
              </a:rPr>
              <a:t>hợp</a:t>
            </a:r>
            <a:r>
              <a:rPr lang="en-US" sz="2700" smtClean="0">
                <a:latin typeface="Times New Roman" pitchFamily="18" charset="0"/>
                <a:cs typeface="Times New Roman" pitchFamily="18" charset="0"/>
              </a:rPr>
              <a:t> </a:t>
            </a:r>
            <a:r>
              <a:rPr lang="vi-VN" sz="2700" smtClean="0">
                <a:latin typeface="Times New Roman" pitchFamily="18" charset="0"/>
                <a:cs typeface="Times New Roman" pitchFamily="18" charset="0"/>
              </a:rPr>
              <a:t>lệ</a:t>
            </a:r>
            <a:r>
              <a:rPr lang="vi-VN" sz="2700">
                <a:latin typeface="Times New Roman" pitchFamily="18" charset="0"/>
                <a:cs typeface="Times New Roman" pitchFamily="18" charset="0"/>
              </a:rPr>
              <a:t>. </a:t>
            </a:r>
            <a:endParaRPr lang="en-US" sz="2700">
              <a:latin typeface="Times New Roman" pitchFamily="18" charset="0"/>
              <a:cs typeface="Times New Roman" pitchFamily="18" charset="0"/>
            </a:endParaRPr>
          </a:p>
        </p:txBody>
      </p:sp>
    </p:spTree>
    <p:extLst>
      <p:ext uri="{BB962C8B-B14F-4D97-AF65-F5344CB8AC3E}">
        <p14:creationId xmlns:p14="http://schemas.microsoft.com/office/powerpoint/2010/main" val="1968923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7200"/>
            <a:ext cx="9144000" cy="3539430"/>
          </a:xfrm>
          <a:prstGeom prst="rect">
            <a:avLst/>
          </a:prstGeom>
        </p:spPr>
        <p:txBody>
          <a:bodyPr wrap="square">
            <a:spAutoFit/>
          </a:bodyPr>
          <a:lstStyle/>
          <a:p>
            <a:pPr algn="just"/>
            <a:r>
              <a:rPr lang="vi-VN" sz="2800" smtClean="0">
                <a:latin typeface="Times New Roman" pitchFamily="18" charset="0"/>
                <a:cs typeface="Times New Roman" pitchFamily="18" charset="0"/>
              </a:rPr>
              <a:t>Với </a:t>
            </a:r>
            <a:r>
              <a:rPr lang="vi-VN" sz="2800">
                <a:latin typeface="Times New Roman" pitchFamily="18" charset="0"/>
                <a:cs typeface="Times New Roman" pitchFamily="18" charset="0"/>
              </a:rPr>
              <a:t>những dịch vụ và tiện ích của mình, Active Directory đã làm giảm nhẹ công việc quản lý và nâng cao hiệu quả hoạt động, những công việc mà hầu như không thể thực hiện được trên một hệ thống mạng ngang hàng, phân tán thì giờ đây chúng ta có thể tiến hành một cách dễ dàng thông qua mô hình quản lý tập trung như đưa ra các chính sách chung cho toàn bộ hệ thống nhưng đồng thời có thể ủy quyền quản trị để phân chia khả năng quản lý trong một môi trường rộng lớn.</a:t>
            </a: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3399743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0"/>
            <a:ext cx="8229600" cy="609600"/>
          </a:xfrm>
        </p:spPr>
        <p:txBody>
          <a:bodyPr>
            <a:normAutofit fontScale="90000"/>
          </a:bodyPr>
          <a:lstStyle/>
          <a:p>
            <a:pPr algn="ctr">
              <a:defRPr/>
            </a:pPr>
            <a:r>
              <a:rPr lang="en-US" smtClean="0">
                <a:solidFill>
                  <a:srgbClr val="FF0000"/>
                </a:solidFill>
                <a:latin typeface="Times New Roman" pitchFamily="18" charset="0"/>
                <a:cs typeface="Times New Roman" pitchFamily="18" charset="0"/>
              </a:rPr>
              <a:t>NỘI</a:t>
            </a:r>
            <a:r>
              <a:rPr lang="en-US" smtClean="0">
                <a:solidFill>
                  <a:srgbClr val="FF0000"/>
                </a:solidFill>
              </a:rPr>
              <a:t> DUNG</a:t>
            </a:r>
            <a:endParaRPr lang="en-US">
              <a:solidFill>
                <a:srgbClr val="FF0000"/>
              </a:solidFill>
            </a:endParaRPr>
          </a:p>
        </p:txBody>
      </p:sp>
      <p:sp>
        <p:nvSpPr>
          <p:cNvPr id="2" name="Slide Number Placeholder 1"/>
          <p:cNvSpPr>
            <a:spLocks noGrp="1"/>
          </p:cNvSpPr>
          <p:nvPr>
            <p:ph type="sldNum" sz="quarter" idx="12"/>
          </p:nvPr>
        </p:nvSpPr>
        <p:spPr/>
        <p:txBody>
          <a:bodyPr/>
          <a:lstStyle/>
          <a:p>
            <a:pPr>
              <a:defRPr/>
            </a:pPr>
            <a:fld id="{E5600275-030D-445D-8704-28CEC14AAB34}" type="slidenum">
              <a:rPr lang="en-US" smtClean="0"/>
              <a:pPr>
                <a:defRPr/>
              </a:pPr>
              <a:t>3</a:t>
            </a:fld>
            <a:endParaRPr lang="en-US"/>
          </a:p>
        </p:txBody>
      </p:sp>
      <p:sp>
        <p:nvSpPr>
          <p:cNvPr id="3" name="Rounded Rectangle 2"/>
          <p:cNvSpPr/>
          <p:nvPr/>
        </p:nvSpPr>
        <p:spPr>
          <a:xfrm>
            <a:off x="191022" y="762000"/>
            <a:ext cx="8458200" cy="11430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a:solidFill>
                  <a:schemeClr val="bg1"/>
                </a:solidFill>
                <a:latin typeface="Times New Roman" pitchFamily="18" charset="0"/>
                <a:cs typeface="Times New Roman" pitchFamily="18" charset="0"/>
              </a:rPr>
              <a:t>1. Giới thiệu về bảo mật mạng</a:t>
            </a:r>
          </a:p>
        </p:txBody>
      </p:sp>
      <p:sp>
        <p:nvSpPr>
          <p:cNvPr id="7" name="Rounded Rectangle 6"/>
          <p:cNvSpPr/>
          <p:nvPr/>
        </p:nvSpPr>
        <p:spPr>
          <a:xfrm>
            <a:off x="191022" y="1888299"/>
            <a:ext cx="8458200" cy="1143000"/>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2400">
                <a:solidFill>
                  <a:schemeClr val="bg1"/>
                </a:solidFill>
                <a:latin typeface="Times New Roman" pitchFamily="18" charset="0"/>
                <a:cs typeface="Times New Roman" pitchFamily="18" charset="0"/>
              </a:rPr>
              <a:t>2. Tấn công bảo mật mạng</a:t>
            </a:r>
          </a:p>
        </p:txBody>
      </p:sp>
      <p:sp>
        <p:nvSpPr>
          <p:cNvPr id="8" name="Rounded Rectangle 7"/>
          <p:cNvSpPr/>
          <p:nvPr/>
        </p:nvSpPr>
        <p:spPr>
          <a:xfrm>
            <a:off x="228600" y="3043238"/>
            <a:ext cx="8458200" cy="1143000"/>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2400">
                <a:solidFill>
                  <a:schemeClr val="bg1"/>
                </a:solidFill>
                <a:latin typeface="Times New Roman" pitchFamily="18" charset="0"/>
                <a:cs typeface="Times New Roman" pitchFamily="18" charset="0"/>
              </a:rPr>
              <a:t>3. Các lổ hổng trong bảo mật mạng</a:t>
            </a:r>
          </a:p>
        </p:txBody>
      </p:sp>
      <p:sp>
        <p:nvSpPr>
          <p:cNvPr id="9" name="Rounded Rectangle 8"/>
          <p:cNvSpPr/>
          <p:nvPr/>
        </p:nvSpPr>
        <p:spPr>
          <a:xfrm>
            <a:off x="228600" y="4217096"/>
            <a:ext cx="8458200" cy="1143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a:latin typeface="Times New Roman" pitchFamily="18" charset="0"/>
                <a:cs typeface="Times New Roman" pitchFamily="18" charset="0"/>
              </a:rPr>
              <a:t>4. Các biện pháp an ninh mạng</a:t>
            </a:r>
          </a:p>
        </p:txBody>
      </p:sp>
      <p:sp>
        <p:nvSpPr>
          <p:cNvPr id="13" name="Rounded Rectangle 12"/>
          <p:cNvSpPr/>
          <p:nvPr/>
        </p:nvSpPr>
        <p:spPr>
          <a:xfrm>
            <a:off x="228600" y="5386388"/>
            <a:ext cx="8458200" cy="11430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2400">
                <a:solidFill>
                  <a:schemeClr val="bg1"/>
                </a:solidFill>
                <a:latin typeface="Times New Roman" pitchFamily="18" charset="0"/>
                <a:cs typeface="Times New Roman" pitchFamily="18" charset="0"/>
              </a:rPr>
              <a:t>5.Phân đoạn mạng</a:t>
            </a:r>
          </a:p>
        </p:txBody>
      </p:sp>
    </p:spTree>
    <p:extLst>
      <p:ext uri="{BB962C8B-B14F-4D97-AF65-F5344CB8AC3E}">
        <p14:creationId xmlns:p14="http://schemas.microsoft.com/office/powerpoint/2010/main" val="3664648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206" y="7374"/>
            <a:ext cx="9144000" cy="4800600"/>
          </a:xfrm>
          <a:prstGeom prst="rect">
            <a:avLst/>
          </a:prstGeom>
          <a:noFill/>
        </p:spPr>
        <p:style>
          <a:lnRef idx="1">
            <a:schemeClr val="dk1"/>
          </a:lnRef>
          <a:fillRef idx="1003">
            <a:schemeClr val="lt2"/>
          </a:fillRef>
          <a:effectRef idx="1">
            <a:schemeClr val="dk1"/>
          </a:effectRef>
          <a:fontRef idx="minor">
            <a:schemeClr val="dk1"/>
          </a:fontRef>
        </p:style>
        <p:txBody>
          <a:bodyPr rtlCol="0" anchor="ctr"/>
          <a:lstStyle/>
          <a:p>
            <a:pPr algn="ctr"/>
            <a:r>
              <a:rPr lang="en-US" sz="3600" smtClean="0">
                <a:solidFill>
                  <a:schemeClr val="accent1">
                    <a:lumMod val="75000"/>
                  </a:schemeClr>
                </a:solidFill>
                <a:latin typeface="Times New Roman" pitchFamily="18" charset="0"/>
                <a:cs typeface="Times New Roman" pitchFamily="18" charset="0"/>
              </a:rPr>
              <a:t>So với cơ chế </a:t>
            </a:r>
            <a:r>
              <a:rPr lang="en-US" sz="3600" smtClean="0">
                <a:solidFill>
                  <a:schemeClr val="accent1">
                    <a:lumMod val="75000"/>
                  </a:schemeClr>
                </a:solidFill>
                <a:latin typeface="Times New Roman" pitchFamily="18" charset="0"/>
                <a:cs typeface="Times New Roman" pitchFamily="18" charset="0"/>
                <a:hlinkClick r:id="rId2" action="ppaction://hlinkpres?slideindex=1&amp;slidetitle="/>
              </a:rPr>
              <a:t>wordgroup</a:t>
            </a:r>
            <a:r>
              <a:rPr lang="en-US" sz="3600" smtClean="0">
                <a:solidFill>
                  <a:schemeClr val="accent1">
                    <a:lumMod val="75000"/>
                  </a:schemeClr>
                </a:solidFill>
                <a:latin typeface="Times New Roman" pitchFamily="18" charset="0"/>
                <a:cs typeface="Times New Roman" pitchFamily="18" charset="0"/>
              </a:rPr>
              <a:t> Active Directory có </a:t>
            </a:r>
            <a:r>
              <a:rPr lang="en-US" sz="4000" smtClean="0">
                <a:solidFill>
                  <a:schemeClr val="accent1">
                    <a:lumMod val="75000"/>
                  </a:schemeClr>
                </a:solidFill>
                <a:latin typeface="Times New Roman" pitchFamily="18" charset="0"/>
                <a:cs typeface="Times New Roman" pitchFamily="18" charset="0"/>
              </a:rPr>
              <a:t>các ưu điểm:</a:t>
            </a:r>
          </a:p>
          <a:p>
            <a:pPr marL="342900" indent="-342900" algn="just">
              <a:buFont typeface="Wingdings" pitchFamily="2" charset="2"/>
              <a:buChar char="Ø"/>
            </a:pPr>
            <a:r>
              <a:rPr lang="en-US" sz="2800" smtClean="0">
                <a:solidFill>
                  <a:srgbClr val="FFFF00"/>
                </a:solidFill>
                <a:latin typeface="Times New Roman" pitchFamily="18" charset="0"/>
                <a:cs typeface="Times New Roman" pitchFamily="18" charset="0"/>
              </a:rPr>
              <a:t>Quản trị tập trung.</a:t>
            </a:r>
          </a:p>
          <a:p>
            <a:pPr marL="342900" indent="-342900" algn="just">
              <a:buFont typeface="Wingdings" pitchFamily="2" charset="2"/>
              <a:buChar char="Ø"/>
            </a:pPr>
            <a:r>
              <a:rPr lang="en-US" sz="2800" smtClean="0">
                <a:solidFill>
                  <a:srgbClr val="FFFF00"/>
                </a:solidFill>
                <a:latin typeface="Times New Roman" pitchFamily="18" charset="0"/>
                <a:cs typeface="Times New Roman" pitchFamily="18" charset="0"/>
              </a:rPr>
              <a:t>Bảo mật dữ liệu.</a:t>
            </a:r>
          </a:p>
          <a:p>
            <a:pPr marL="342900" indent="-342900" algn="just">
              <a:buFont typeface="Wingdings" pitchFamily="2" charset="2"/>
              <a:buChar char="Ø"/>
            </a:pPr>
            <a:r>
              <a:rPr lang="en-US" sz="2800" smtClean="0">
                <a:solidFill>
                  <a:srgbClr val="FFFF00"/>
                </a:solidFill>
                <a:latin typeface="Times New Roman" pitchFamily="18" charset="0"/>
                <a:cs typeface="Times New Roman" pitchFamily="18" charset="0"/>
              </a:rPr>
              <a:t>Group Police.</a:t>
            </a:r>
          </a:p>
          <a:p>
            <a:pPr marL="342900" indent="-342900" algn="just">
              <a:buFont typeface="Wingdings" pitchFamily="2" charset="2"/>
              <a:buChar char="Ø"/>
            </a:pPr>
            <a:r>
              <a:rPr lang="en-US" sz="2800" smtClean="0">
                <a:solidFill>
                  <a:srgbClr val="FFFF00"/>
                </a:solidFill>
                <a:latin typeface="Times New Roman" pitchFamily="18" charset="0"/>
                <a:cs typeface="Times New Roman" pitchFamily="18" charset="0"/>
              </a:rPr>
              <a:t>Khả năng mở rộng, dự phòng thông tin.</a:t>
            </a:r>
          </a:p>
          <a:p>
            <a:pPr marL="342900" indent="-342900" algn="just">
              <a:buFont typeface="Wingdings" pitchFamily="2" charset="2"/>
              <a:buChar char="Ø"/>
            </a:pPr>
            <a:r>
              <a:rPr lang="en-US" sz="2800" smtClean="0">
                <a:solidFill>
                  <a:srgbClr val="FFFF00"/>
                </a:solidFill>
                <a:latin typeface="Times New Roman" pitchFamily="18" charset="0"/>
                <a:cs typeface="Times New Roman" pitchFamily="18" charset="0"/>
              </a:rPr>
              <a:t>Ủy quyền quản trị.</a:t>
            </a:r>
            <a:endParaRPr lang="en-US" sz="280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1892726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152400"/>
            <a:ext cx="8001000" cy="1399032"/>
          </a:xfrm>
          <a:prstGeom prst="rect">
            <a:avLst/>
          </a:prstGeom>
        </p:spPr>
        <p:txBody>
          <a:bodyPr vert="horz" anchor="ctr">
            <a:normAutofit/>
          </a:bodyPr>
          <a:lstStyle>
            <a:lvl1pPr marL="484632" algn="l" rtl="0" eaLnBrk="1" latinLnBrk="0" hangingPunct="1">
              <a:spcBef>
                <a:spcPct val="0"/>
              </a:spcBef>
              <a:buNone/>
              <a:defRPr kumimoji="0" sz="4200" b="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r>
              <a:rPr lang="en-US" sz="36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a:t>
            </a:r>
            <a:r>
              <a:rPr lang="en-US" sz="36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3600"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sym typeface="Wingdings"/>
              </a:rPr>
              <a:t></a:t>
            </a:r>
            <a:r>
              <a:rPr lang="en-US" sz="3600" b="1"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cs typeface="Times New Roman" pitchFamily="18" charset="0"/>
              </a:rPr>
              <a:t>Chức năng miền Active </a:t>
            </a:r>
            <a:r>
              <a:rPr lang="en-US" sz="3600" b="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cs typeface="Times New Roman" pitchFamily="18" charset="0"/>
              </a:rPr>
              <a:t>Directory</a:t>
            </a:r>
          </a:p>
        </p:txBody>
      </p:sp>
      <p:grpSp>
        <p:nvGrpSpPr>
          <p:cNvPr id="4" name="Group 3"/>
          <p:cNvGrpSpPr/>
          <p:nvPr/>
        </p:nvGrpSpPr>
        <p:grpSpPr>
          <a:xfrm>
            <a:off x="148427" y="914400"/>
            <a:ext cx="8462171" cy="1555200"/>
            <a:chOff x="457200" y="347"/>
            <a:chExt cx="6872730" cy="1121760"/>
          </a:xfrm>
        </p:grpSpPr>
        <p:sp>
          <p:nvSpPr>
            <p:cNvPr id="6" name="Rounded Rectangle 5"/>
            <p:cNvSpPr/>
            <p:nvPr/>
          </p:nvSpPr>
          <p:spPr>
            <a:xfrm>
              <a:off x="457200" y="347"/>
              <a:ext cx="6872730" cy="1121760"/>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7" name="Rounded Rectangle 4"/>
            <p:cNvSpPr/>
            <p:nvPr/>
          </p:nvSpPr>
          <p:spPr>
            <a:xfrm>
              <a:off x="511960" y="347"/>
              <a:ext cx="6763210" cy="10670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41935" tIns="0" rIns="241935" bIns="0" numCol="1" spcCol="1270" anchor="ctr" anchorCtr="0">
              <a:noAutofit/>
            </a:bodyPr>
            <a:lstStyle/>
            <a:p>
              <a:pPr lvl="0" algn="just" defTabSz="1244600">
                <a:lnSpc>
                  <a:spcPct val="90000"/>
                </a:lnSpc>
                <a:spcBef>
                  <a:spcPct val="0"/>
                </a:spcBef>
                <a:spcAft>
                  <a:spcPct val="35000"/>
                </a:spcAft>
              </a:pPr>
              <a:r>
                <a:rPr lang="en-US" sz="2800" kern="1200" smtClean="0">
                  <a:latin typeface="Times New Roman" pitchFamily="18" charset="0"/>
                  <a:cs typeface="Times New Roman" pitchFamily="18" charset="0"/>
                </a:rPr>
                <a:t>Lưu trữ một danh sách trung ương các tên tài khoản  người dùng, các tài khoản máy và các mật khẩu tương ứng của người sử dụng.  </a:t>
              </a:r>
              <a:endParaRPr lang="en-US" sz="2800" kern="1200">
                <a:latin typeface="Times New Roman" pitchFamily="18" charset="0"/>
                <a:cs typeface="Times New Roman" pitchFamily="18" charset="0"/>
              </a:endParaRPr>
            </a:p>
          </p:txBody>
        </p:sp>
      </p:grpSp>
      <p:grpSp>
        <p:nvGrpSpPr>
          <p:cNvPr id="8" name="Group 7"/>
          <p:cNvGrpSpPr/>
          <p:nvPr/>
        </p:nvGrpSpPr>
        <p:grpSpPr>
          <a:xfrm>
            <a:off x="116473" y="2558696"/>
            <a:ext cx="8494126" cy="1736036"/>
            <a:chOff x="457200" y="1330200"/>
            <a:chExt cx="6858009" cy="1918800"/>
          </a:xfrm>
        </p:grpSpPr>
        <p:sp>
          <p:nvSpPr>
            <p:cNvPr id="9" name="Rounded Rectangle 8"/>
            <p:cNvSpPr/>
            <p:nvPr/>
          </p:nvSpPr>
          <p:spPr>
            <a:xfrm>
              <a:off x="457200" y="1330200"/>
              <a:ext cx="6858009" cy="1918800"/>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0" name="Rounded Rectangle 4"/>
            <p:cNvSpPr/>
            <p:nvPr/>
          </p:nvSpPr>
          <p:spPr>
            <a:xfrm>
              <a:off x="550868" y="1423868"/>
              <a:ext cx="6670673" cy="1731464"/>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41935" tIns="0" rIns="241935" bIns="0" numCol="1" spcCol="1270" anchor="ctr" anchorCtr="0">
              <a:noAutofit/>
            </a:bodyPr>
            <a:lstStyle/>
            <a:p>
              <a:pPr lvl="0" algn="just" defTabSz="1244600">
                <a:lnSpc>
                  <a:spcPct val="90000"/>
                </a:lnSpc>
                <a:spcBef>
                  <a:spcPct val="0"/>
                </a:spcBef>
                <a:spcAft>
                  <a:spcPct val="35000"/>
                </a:spcAft>
              </a:pPr>
              <a:r>
                <a:rPr lang="en-US" sz="2800" kern="1200" smtClean="0">
                  <a:latin typeface="Times New Roman" pitchFamily="18" charset="0"/>
                  <a:cs typeface="Times New Roman" pitchFamily="18" charset="0"/>
                </a:rPr>
                <a:t>Cung cấp một server đóng vai trò là server xác minh   (authetication server) hoặc server đăng nhập (login server), </a:t>
              </a:r>
              <a:r>
                <a:rPr lang="en-US" sz="2800">
                  <a:latin typeface="Times New Roman" pitchFamily="18" charset="0"/>
                  <a:cs typeface="Times New Roman" pitchFamily="18" charset="0"/>
                </a:rPr>
                <a:t>server này còn gọi là </a:t>
              </a:r>
              <a:r>
                <a:rPr lang="en-US" sz="2800" smtClean="0">
                  <a:latin typeface="Times New Roman" pitchFamily="18" charset="0"/>
                  <a:cs typeface="Times New Roman" pitchFamily="18" charset="0"/>
                </a:rPr>
                <a:t>Domain Controller (DC). </a:t>
              </a:r>
              <a:endParaRPr lang="en-US" sz="2800" kern="1200">
                <a:latin typeface="Times New Roman" pitchFamily="18" charset="0"/>
                <a:cs typeface="Times New Roman" pitchFamily="18" charset="0"/>
              </a:endParaRPr>
            </a:p>
          </p:txBody>
        </p:sp>
      </p:grpSp>
      <p:grpSp>
        <p:nvGrpSpPr>
          <p:cNvPr id="11" name="Group 10"/>
          <p:cNvGrpSpPr/>
          <p:nvPr/>
        </p:nvGrpSpPr>
        <p:grpSpPr>
          <a:xfrm>
            <a:off x="116472" y="4470176"/>
            <a:ext cx="8494127" cy="2082352"/>
            <a:chOff x="457200" y="25323"/>
            <a:chExt cx="6872730" cy="2082352"/>
          </a:xfrm>
        </p:grpSpPr>
        <p:sp>
          <p:nvSpPr>
            <p:cNvPr id="12" name="Rounded Rectangle 11"/>
            <p:cNvSpPr/>
            <p:nvPr/>
          </p:nvSpPr>
          <p:spPr>
            <a:xfrm>
              <a:off x="457200" y="25323"/>
              <a:ext cx="6872730" cy="2082352"/>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3" name="Rounded Rectangle 4"/>
            <p:cNvSpPr/>
            <p:nvPr/>
          </p:nvSpPr>
          <p:spPr>
            <a:xfrm>
              <a:off x="558852" y="126975"/>
              <a:ext cx="6669426" cy="1879048"/>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41935" tIns="0" rIns="241935" bIns="0" numCol="1" spcCol="1270" anchor="ctr" anchorCtr="0">
              <a:noAutofit/>
            </a:bodyPr>
            <a:lstStyle/>
            <a:p>
              <a:pPr lvl="0" algn="just" defTabSz="1244600">
                <a:lnSpc>
                  <a:spcPct val="90000"/>
                </a:lnSpc>
                <a:spcBef>
                  <a:spcPct val="0"/>
                </a:spcBef>
                <a:spcAft>
                  <a:spcPct val="35000"/>
                </a:spcAft>
              </a:pPr>
              <a:r>
                <a:rPr lang="en-US" sz="2800">
                  <a:latin typeface="Times New Roman" pitchFamily="18" charset="0"/>
                  <a:cs typeface="Times New Roman" pitchFamily="18" charset="0"/>
                </a:rPr>
                <a:t>Duy trì một bảng chú dẫn( Index) có thể dò tìm nhanh </a:t>
              </a:r>
              <a:r>
                <a:rPr lang="en-US" sz="2800" smtClean="0">
                  <a:latin typeface="Times New Roman" pitchFamily="18" charset="0"/>
                  <a:cs typeface="Times New Roman" pitchFamily="18" charset="0"/>
                </a:rPr>
                <a:t> một tài </a:t>
              </a:r>
              <a:r>
                <a:rPr lang="en-US" sz="2800">
                  <a:latin typeface="Times New Roman" pitchFamily="18" charset="0"/>
                  <a:cs typeface="Times New Roman" pitchFamily="18" charset="0"/>
                </a:rPr>
                <a:t>nguyên nào đó trên các máy tính khác trong vùng</a:t>
              </a:r>
              <a:r>
                <a:rPr lang="en-US" sz="2800" smtClean="0">
                  <a:latin typeface="Times New Roman" pitchFamily="18" charset="0"/>
                  <a:cs typeface="Times New Roman" pitchFamily="18" charset="0"/>
                </a:rPr>
                <a:t>. </a:t>
              </a:r>
              <a:endParaRPr lang="en-US" sz="2800">
                <a:latin typeface="Times New Roman" pitchFamily="18" charset="0"/>
                <a:cs typeface="Times New Roman" pitchFamily="18" charset="0"/>
              </a:endParaRPr>
            </a:p>
          </p:txBody>
        </p:sp>
      </p:grpSp>
    </p:spTree>
    <p:extLst>
      <p:ext uri="{BB962C8B-B14F-4D97-AF65-F5344CB8AC3E}">
        <p14:creationId xmlns:p14="http://schemas.microsoft.com/office/powerpoint/2010/main" val="212010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77572" y="457200"/>
            <a:ext cx="8619236" cy="1371600"/>
            <a:chOff x="454238" y="3738972"/>
            <a:chExt cx="6860971" cy="1121760"/>
          </a:xfrm>
        </p:grpSpPr>
        <p:sp>
          <p:nvSpPr>
            <p:cNvPr id="10" name="Rounded Rectangle 9"/>
            <p:cNvSpPr/>
            <p:nvPr/>
          </p:nvSpPr>
          <p:spPr>
            <a:xfrm>
              <a:off x="457200" y="3738972"/>
              <a:ext cx="6858009" cy="1121760"/>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1" name="Rounded Rectangle 4"/>
            <p:cNvSpPr/>
            <p:nvPr/>
          </p:nvSpPr>
          <p:spPr>
            <a:xfrm>
              <a:off x="454238" y="3738972"/>
              <a:ext cx="6806209" cy="10670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41935" tIns="0" rIns="241935" bIns="0" numCol="1" spcCol="1270" anchor="ctr" anchorCtr="0">
              <a:noAutofit/>
            </a:bodyPr>
            <a:lstStyle/>
            <a:p>
              <a:pPr defTabSz="1244600">
                <a:lnSpc>
                  <a:spcPct val="90000"/>
                </a:lnSpc>
                <a:spcBef>
                  <a:spcPct val="0"/>
                </a:spcBef>
                <a:spcAft>
                  <a:spcPct val="35000"/>
                </a:spcAft>
              </a:pPr>
              <a:r>
                <a:rPr lang="en-US" sz="2800" kern="1200" smtClean="0">
                  <a:latin typeface="Times New Roman" pitchFamily="18" charset="0"/>
                  <a:cs typeface="Times New Roman" pitchFamily="18" charset="0"/>
                </a:rPr>
                <a:t>Cho phép tạo ra những tài khoản người dùng với những mức độ quyền hạn khác nhau. </a:t>
              </a:r>
              <a:endParaRPr lang="en-US" sz="2800">
                <a:latin typeface="Times New Roman" pitchFamily="18" charset="0"/>
                <a:cs typeface="Times New Roman" pitchFamily="18" charset="0"/>
              </a:endParaRPr>
            </a:p>
          </p:txBody>
        </p:sp>
      </p:grpSp>
      <p:pic>
        <p:nvPicPr>
          <p:cNvPr id="1026" name="Picture 2" descr="C:\Program Files (x86)\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05200"/>
            <a:ext cx="3810000" cy="33621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Program Files (x86)\Microsoft Office\MEDIA\CAGCAT10\j028700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800601" y="2438397"/>
            <a:ext cx="3352799" cy="54864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52334" y="2362200"/>
            <a:ext cx="8686800" cy="1954864"/>
            <a:chOff x="457200" y="3738972"/>
            <a:chExt cx="6858009" cy="1121760"/>
          </a:xfrm>
        </p:grpSpPr>
        <p:sp>
          <p:nvSpPr>
            <p:cNvPr id="13" name="Rounded Rectangle 12"/>
            <p:cNvSpPr/>
            <p:nvPr/>
          </p:nvSpPr>
          <p:spPr>
            <a:xfrm>
              <a:off x="457200" y="3738972"/>
              <a:ext cx="6858009" cy="1121760"/>
            </a:xfrm>
            <a:prstGeom prst="round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4" name="Rounded Rectangle 4"/>
            <p:cNvSpPr/>
            <p:nvPr/>
          </p:nvSpPr>
          <p:spPr>
            <a:xfrm>
              <a:off x="457200" y="3738972"/>
              <a:ext cx="6803247" cy="10670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41935" tIns="0" rIns="241935" bIns="0" numCol="1" spcCol="1270" anchor="ctr" anchorCtr="0">
              <a:noAutofit/>
            </a:bodyPr>
            <a:lstStyle/>
            <a:p>
              <a:pPr algn="just" defTabSz="1244600">
                <a:lnSpc>
                  <a:spcPct val="90000"/>
                </a:lnSpc>
                <a:spcBef>
                  <a:spcPct val="0"/>
                </a:spcBef>
                <a:spcAft>
                  <a:spcPct val="35000"/>
                </a:spcAft>
              </a:pPr>
              <a:r>
                <a:rPr lang="en-US" sz="2800" kern="1200" smtClean="0">
                  <a:latin typeface="Times New Roman" pitchFamily="18" charset="0"/>
                  <a:cs typeface="Times New Roman" pitchFamily="18" charset="0"/>
                </a:rPr>
                <a:t>Cho phép chia nhỏ miền ra thành các miền con (subdomain) hay các đơn vị tổ chức OU (Organizational unit). Sau đó chúng ta có thể ủy quyền cho các quản trị viên bộ phận quản lý từng bộ phận nhỏ. </a:t>
              </a:r>
              <a:endParaRPr lang="en-US" sz="2800">
                <a:latin typeface="Times New Roman" pitchFamily="18" charset="0"/>
                <a:cs typeface="Times New Roman" pitchFamily="18" charset="0"/>
              </a:endParaRPr>
            </a:p>
          </p:txBody>
        </p:sp>
      </p:grpSp>
    </p:spTree>
    <p:extLst>
      <p:ext uri="{BB962C8B-B14F-4D97-AF65-F5344CB8AC3E}">
        <p14:creationId xmlns:p14="http://schemas.microsoft.com/office/powerpoint/2010/main" val="4104665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267494"/>
            <a:ext cx="8229600" cy="1399032"/>
          </a:xfrm>
          <a:prstGeom prst="rect">
            <a:avLst/>
          </a:prstGeom>
          <a:solidFill>
            <a:schemeClr val="accent1">
              <a:lumMod val="40000"/>
              <a:lumOff val="60000"/>
            </a:schemeClr>
          </a:solidFill>
        </p:spPr>
        <p:txBody>
          <a:bodyPr>
            <a:normAutofit/>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a:r>
              <a:rPr lang="en-US" sz="4400" smtClean="0">
                <a:latin typeface="Times New Roman" pitchFamily="18" charset="0"/>
                <a:cs typeface="Times New Roman" pitchFamily="18" charset="0"/>
                <a:hlinkClick r:id="rId2" action="ppaction://hlinkpres?slideindex=1&amp;slidetitle="/>
              </a:rPr>
              <a:t>B</a:t>
            </a:r>
            <a:r>
              <a:rPr lang="en-US" sz="4400" smtClean="0">
                <a:latin typeface="Times New Roman" pitchFamily="18" charset="0"/>
                <a:cs typeface="Times New Roman" pitchFamily="18" charset="0"/>
              </a:rPr>
              <a:t>. Cài đặt Active Directory </a:t>
            </a:r>
            <a:endParaRPr lang="en-US" sz="4400">
              <a:latin typeface="Times New Roman" pitchFamily="18" charset="0"/>
              <a:cs typeface="Times New Roman" pitchFamily="18" charset="0"/>
            </a:endParaRPr>
          </a:p>
        </p:txBody>
      </p:sp>
      <p:sp>
        <p:nvSpPr>
          <p:cNvPr id="3" name="Rectangle 2"/>
          <p:cNvSpPr/>
          <p:nvPr/>
        </p:nvSpPr>
        <p:spPr>
          <a:xfrm>
            <a:off x="457200" y="2263676"/>
            <a:ext cx="8229600" cy="310854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vi-VN" sz="2800">
                <a:latin typeface="Times New Roman" pitchFamily="18" charset="0"/>
                <a:cs typeface="Times New Roman" pitchFamily="18" charset="0"/>
              </a:rPr>
              <a:t>Thông thường để cài đặt AD chúng ta sẽ có 3 cách cơ bản:</a:t>
            </a:r>
          </a:p>
          <a:p>
            <a:r>
              <a:rPr lang="vi-VN" sz="2800" b="1">
                <a:latin typeface="Times New Roman" pitchFamily="18" charset="0"/>
                <a:cs typeface="Times New Roman" pitchFamily="18" charset="0"/>
              </a:rPr>
              <a:t>Cách 1:</a:t>
            </a:r>
            <a:r>
              <a:rPr lang="vi-VN" sz="2800">
                <a:latin typeface="Times New Roman" pitchFamily="18" charset="0"/>
                <a:cs typeface="Times New Roman" pitchFamily="18" charset="0"/>
              </a:rPr>
              <a:t> Cài đặt AD từ Server Manager/Initial Configuration </a:t>
            </a:r>
            <a:r>
              <a:rPr lang="vi-VN" sz="2800" smtClean="0">
                <a:latin typeface="Times New Roman" pitchFamily="18" charset="0"/>
                <a:cs typeface="Times New Roman" pitchFamily="18" charset="0"/>
              </a:rPr>
              <a:t>Tasks</a:t>
            </a:r>
            <a:r>
              <a:rPr lang="en-US" sz="2800" smtClean="0">
                <a:latin typeface="Times New Roman" pitchFamily="18" charset="0"/>
                <a:cs typeface="Times New Roman" pitchFamily="18" charset="0"/>
              </a:rPr>
              <a:t>.</a:t>
            </a:r>
            <a:endParaRPr lang="vi-VN" sz="2800">
              <a:latin typeface="Times New Roman" pitchFamily="18" charset="0"/>
              <a:cs typeface="Times New Roman" pitchFamily="18" charset="0"/>
            </a:endParaRPr>
          </a:p>
          <a:p>
            <a:r>
              <a:rPr lang="vi-VN" sz="2800" b="1">
                <a:latin typeface="Times New Roman" pitchFamily="18" charset="0"/>
                <a:cs typeface="Times New Roman" pitchFamily="18" charset="0"/>
              </a:rPr>
              <a:t>Cách 2: </a:t>
            </a:r>
            <a:r>
              <a:rPr lang="vi-VN" sz="2800">
                <a:latin typeface="Times New Roman" pitchFamily="18" charset="0"/>
                <a:cs typeface="Times New Roman" pitchFamily="18" charset="0"/>
              </a:rPr>
              <a:t>Sử dụng câu lệnh “servermanagercmd.exe</a:t>
            </a:r>
            <a:r>
              <a:rPr lang="vi-VN" sz="2800" smtClean="0">
                <a:latin typeface="Times New Roman" pitchFamily="18" charset="0"/>
                <a:cs typeface="Times New Roman" pitchFamily="18" charset="0"/>
              </a:rPr>
              <a:t>”</a:t>
            </a:r>
            <a:r>
              <a:rPr lang="en-US" sz="2800" smtClean="0">
                <a:latin typeface="Times New Roman" pitchFamily="18" charset="0"/>
                <a:cs typeface="Times New Roman" pitchFamily="18" charset="0"/>
              </a:rPr>
              <a:t>.</a:t>
            </a:r>
            <a:endParaRPr lang="vi-VN" sz="2800">
              <a:latin typeface="Times New Roman" pitchFamily="18" charset="0"/>
              <a:cs typeface="Times New Roman" pitchFamily="18" charset="0"/>
            </a:endParaRPr>
          </a:p>
          <a:p>
            <a:r>
              <a:rPr lang="vi-VN" sz="2800" b="1">
                <a:latin typeface="Times New Roman" pitchFamily="18" charset="0"/>
                <a:cs typeface="Times New Roman" pitchFamily="18" charset="0"/>
              </a:rPr>
              <a:t>Cách 3:</a:t>
            </a:r>
            <a:r>
              <a:rPr lang="vi-VN" sz="2800">
                <a:latin typeface="Times New Roman" pitchFamily="18" charset="0"/>
                <a:cs typeface="Times New Roman" pitchFamily="18" charset="0"/>
              </a:rPr>
              <a:t> Sử dụng </a:t>
            </a:r>
            <a:r>
              <a:rPr lang="vi-VN" sz="2800" b="1">
                <a:latin typeface="Times New Roman" pitchFamily="18" charset="0"/>
                <a:cs typeface="Times New Roman" pitchFamily="18" charset="0"/>
              </a:rPr>
              <a:t>“DCPROMO”</a:t>
            </a:r>
            <a:r>
              <a:rPr lang="vi-VN" sz="2800">
                <a:latin typeface="Times New Roman" pitchFamily="18" charset="0"/>
                <a:cs typeface="Times New Roman" pitchFamily="18" charset="0"/>
              </a:rPr>
              <a:t> (cũng là cách đơn giản nhất để cài </a:t>
            </a:r>
            <a:r>
              <a:rPr lang="vi-VN" sz="2800" smtClean="0">
                <a:latin typeface="Times New Roman" pitchFamily="18" charset="0"/>
                <a:cs typeface="Times New Roman" pitchFamily="18" charset="0"/>
              </a:rPr>
              <a:t>đ</a:t>
            </a:r>
            <a:r>
              <a:rPr lang="en-US" sz="2800" smtClean="0">
                <a:latin typeface="Times New Roman" pitchFamily="18" charset="0"/>
                <a:cs typeface="Times New Roman" pitchFamily="18" charset="0"/>
              </a:rPr>
              <a:t>ặt</a:t>
            </a:r>
            <a:r>
              <a:rPr lang="vi-VN" sz="2800" smtClean="0">
                <a:latin typeface="Times New Roman" pitchFamily="18" charset="0"/>
                <a:cs typeface="Times New Roman" pitchFamily="18" charset="0"/>
              </a:rPr>
              <a:t> </a:t>
            </a:r>
            <a:r>
              <a:rPr lang="vi-VN" sz="2800">
                <a:latin typeface="Times New Roman" pitchFamily="18" charset="0"/>
                <a:cs typeface="Times New Roman" pitchFamily="18" charset="0"/>
              </a:rPr>
              <a:t>AD</a:t>
            </a:r>
            <a:r>
              <a:rPr lang="vi-VN" sz="2800" smtClean="0">
                <a:latin typeface="Times New Roman" pitchFamily="18" charset="0"/>
                <a:cs typeface="Times New Roman" pitchFamily="18" charset="0"/>
              </a:rPr>
              <a:t>).</a:t>
            </a:r>
            <a:endParaRPr lang="en-US" sz="2800" smtClean="0">
              <a:latin typeface="Times New Roman" pitchFamily="18" charset="0"/>
              <a:cs typeface="Times New Roman" pitchFamily="18" charset="0"/>
            </a:endParaRPr>
          </a:p>
        </p:txBody>
      </p:sp>
    </p:spTree>
    <p:extLst>
      <p:ext uri="{BB962C8B-B14F-4D97-AF65-F5344CB8AC3E}">
        <p14:creationId xmlns:p14="http://schemas.microsoft.com/office/powerpoint/2010/main" val="3517930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0"/>
            <a:ext cx="9131300" cy="3323987"/>
          </a:xfrm>
          <a:prstGeom prst="rect">
            <a:avLst/>
          </a:prstGeom>
          <a:ln/>
          <a:extLst/>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buFont typeface="Wingdings" pitchFamily="2" charset="2"/>
              <a:buChar char="ü"/>
            </a:pPr>
            <a:r>
              <a:rPr lang="en-US" sz="2800" b="0">
                <a:solidFill>
                  <a:schemeClr val="bg1"/>
                </a:solidFill>
              </a:rPr>
              <a:t> Các yêu cầu và chuẩn bị trước khi cài đặt</a:t>
            </a:r>
            <a:r>
              <a:rPr lang="en-US" sz="2800" b="0" smtClean="0">
                <a:solidFill>
                  <a:schemeClr val="bg1"/>
                </a:solidFill>
              </a:rPr>
              <a:t>:</a:t>
            </a:r>
          </a:p>
          <a:p>
            <a:pPr algn="just" eaLnBrk="1" hangingPunct="1">
              <a:spcBef>
                <a:spcPct val="50000"/>
              </a:spcBef>
            </a:pPr>
            <a:r>
              <a:rPr lang="en-US" sz="2800" b="0" smtClean="0">
                <a:solidFill>
                  <a:schemeClr val="bg1"/>
                </a:solidFill>
              </a:rPr>
              <a:t>- Trên </a:t>
            </a:r>
            <a:r>
              <a:rPr lang="en-US" sz="2800" b="0">
                <a:solidFill>
                  <a:schemeClr val="bg1"/>
                </a:solidFill>
              </a:rPr>
              <a:t>hệ thống server của bạn phải có ít nhất một phân khu (partition) dùng hệ thống file NTFS có đủ dung lượng cần dùng.</a:t>
            </a:r>
          </a:p>
          <a:p>
            <a:pPr algn="just" eaLnBrk="1" hangingPunct="1">
              <a:buFontTx/>
              <a:buChar char="-"/>
            </a:pPr>
            <a:r>
              <a:rPr lang="en-US" sz="2800" b="0">
                <a:solidFill>
                  <a:schemeClr val="bg1"/>
                </a:solidFill>
              </a:rPr>
              <a:t> Trên hệ thống mạng đã cài đặt DNS server (có thể được cài lên chính máy làm DC).</a:t>
            </a:r>
          </a:p>
          <a:p>
            <a:pPr algn="just" eaLnBrk="1" hangingPunct="1">
              <a:buFontTx/>
              <a:buChar char="-"/>
            </a:pPr>
            <a:r>
              <a:rPr lang="en-US" sz="2800" b="0">
                <a:solidFill>
                  <a:schemeClr val="bg1"/>
                </a:solidFill>
              </a:rPr>
              <a:t> Dự trù tên miền mà bạn muốn sử dụng. </a:t>
            </a:r>
            <a:r>
              <a:rPr lang="en-US" sz="2800" b="0" smtClean="0">
                <a:solidFill>
                  <a:schemeClr val="bg1"/>
                </a:solidFill>
              </a:rPr>
              <a:t>Vd: server1.com</a:t>
            </a:r>
            <a:endParaRPr lang="en-US" sz="2800">
              <a:solidFill>
                <a:schemeClr val="bg1"/>
              </a:solidFill>
            </a:endParaRPr>
          </a:p>
        </p:txBody>
      </p:sp>
      <p:sp>
        <p:nvSpPr>
          <p:cNvPr id="3" name="Text Box 4"/>
          <p:cNvSpPr txBox="1">
            <a:spLocks noChangeArrowheads="1"/>
          </p:cNvSpPr>
          <p:nvPr/>
        </p:nvSpPr>
        <p:spPr bwMode="auto">
          <a:xfrm>
            <a:off x="9832" y="3346406"/>
            <a:ext cx="9134168" cy="3539430"/>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pPr>
            <a:r>
              <a:rPr lang="en-US" sz="2800" b="0" smtClean="0">
                <a:solidFill>
                  <a:schemeClr val="bg1"/>
                </a:solidFill>
              </a:rPr>
              <a:t>- Card </a:t>
            </a:r>
            <a:r>
              <a:rPr lang="en-US" sz="2800" b="0">
                <a:solidFill>
                  <a:schemeClr val="bg1"/>
                </a:solidFill>
              </a:rPr>
              <a:t>mạng phải luôn được nối kết mạng trong suốt quá trình cài đặt AD.</a:t>
            </a:r>
          </a:p>
          <a:p>
            <a:pPr algn="just" eaLnBrk="1" hangingPunct="1">
              <a:buFontTx/>
              <a:buChar char="-"/>
            </a:pPr>
            <a:r>
              <a:rPr lang="en-US" sz="2800">
                <a:solidFill>
                  <a:schemeClr val="bg1"/>
                </a:solidFill>
              </a:rPr>
              <a:t> </a:t>
            </a:r>
            <a:r>
              <a:rPr lang="en-US" sz="2800" b="0">
                <a:solidFill>
                  <a:schemeClr val="bg1"/>
                </a:solidFill>
              </a:rPr>
              <a:t>Việc cài đặt phải được thực hiện </a:t>
            </a:r>
            <a:r>
              <a:rPr lang="en-US" sz="2800" b="0" smtClean="0">
                <a:solidFill>
                  <a:schemeClr val="bg1"/>
                </a:solidFill>
              </a:rPr>
              <a:t>trên</a:t>
            </a:r>
            <a:r>
              <a:rPr lang="en-US" sz="2800" b="0">
                <a:solidFill>
                  <a:schemeClr val="bg1"/>
                </a:solidFill>
              </a:rPr>
              <a:t> m</a:t>
            </a:r>
            <a:r>
              <a:rPr lang="en-US" sz="2800" b="0" smtClean="0">
                <a:solidFill>
                  <a:schemeClr val="bg1"/>
                </a:solidFill>
              </a:rPr>
              <a:t>áy </a:t>
            </a:r>
            <a:r>
              <a:rPr lang="en-US" sz="2800" b="0">
                <a:solidFill>
                  <a:schemeClr val="bg1"/>
                </a:solidFill>
              </a:rPr>
              <a:t>chạy hệ điều hành Window Server 2008</a:t>
            </a:r>
            <a:r>
              <a:rPr lang="en-US" sz="2800" b="0" smtClean="0">
                <a:solidFill>
                  <a:schemeClr val="bg1"/>
                </a:solidFill>
              </a:rPr>
              <a:t>.</a:t>
            </a:r>
            <a:endParaRPr lang="en-US" sz="2800" b="0">
              <a:solidFill>
                <a:schemeClr val="bg1"/>
              </a:solidFill>
            </a:endParaRPr>
          </a:p>
          <a:p>
            <a:pPr algn="just" eaLnBrk="1" hangingPunct="1">
              <a:buFontTx/>
              <a:buChar char="-"/>
            </a:pPr>
            <a:r>
              <a:rPr lang="en-US" sz="2800" b="0">
                <a:solidFill>
                  <a:schemeClr val="bg1"/>
                </a:solidFill>
              </a:rPr>
              <a:t> Phải có quyền Administrator cục bộ trên máy nếu cài đặt DC thứ nhất cho miền, đòi hỏi phải có thêm quyền thuộc nhóm Domain Admins nếu như cài đặt thêm DC thứ 2 trở đi cho miền.</a:t>
            </a:r>
          </a:p>
        </p:txBody>
      </p:sp>
    </p:spTree>
    <p:extLst>
      <p:ext uri="{BB962C8B-B14F-4D97-AF65-F5344CB8AC3E}">
        <p14:creationId xmlns:p14="http://schemas.microsoft.com/office/powerpoint/2010/main" val="295281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Callout 2"/>
          <p:cNvSpPr/>
          <p:nvPr/>
        </p:nvSpPr>
        <p:spPr>
          <a:xfrm>
            <a:off x="1028700" y="313509"/>
            <a:ext cx="6934200" cy="936523"/>
          </a:xfrm>
          <a:prstGeom prst="downArrowCallout">
            <a:avLst/>
          </a:prstGeom>
          <a:solidFill>
            <a:schemeClr val="tx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rgbClr val="FF0000"/>
                </a:solidFill>
                <a:latin typeface="Times New Roman" pitchFamily="18" charset="0"/>
                <a:cs typeface="Times New Roman" pitchFamily="18" charset="0"/>
              </a:rPr>
              <a:t>Giao diện của Window Server </a:t>
            </a:r>
            <a:r>
              <a:rPr lang="en-US" sz="3200" smtClean="0">
                <a:solidFill>
                  <a:srgbClr val="FF0000"/>
                </a:solidFill>
                <a:latin typeface="Times New Roman" pitchFamily="18" charset="0"/>
                <a:cs typeface="Times New Roman" pitchFamily="18" charset="0"/>
              </a:rPr>
              <a:t>2003</a:t>
            </a:r>
            <a:endParaRPr lang="en-US" sz="3200">
              <a:solidFill>
                <a:srgbClr val="FF0000"/>
              </a:solidFill>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457200" y="1241323"/>
            <a:ext cx="8077200" cy="5420461"/>
          </a:xfrm>
          <a:prstGeom prst="rect">
            <a:avLst/>
          </a:prstGeom>
        </p:spPr>
      </p:pic>
    </p:spTree>
    <p:extLst>
      <p:ext uri="{BB962C8B-B14F-4D97-AF65-F5344CB8AC3E}">
        <p14:creationId xmlns:p14="http://schemas.microsoft.com/office/powerpoint/2010/main" val="1187457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219200" y="5029200"/>
            <a:ext cx="914400" cy="381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 name="Picture 3"/>
          <p:cNvPicPr/>
          <p:nvPr/>
        </p:nvPicPr>
        <p:blipFill>
          <a:blip r:embed="rId2"/>
          <a:stretch>
            <a:fillRect/>
          </a:stretch>
        </p:blipFill>
        <p:spPr>
          <a:xfrm>
            <a:off x="609600" y="1600200"/>
            <a:ext cx="8077200" cy="5029200"/>
          </a:xfrm>
          <a:prstGeom prst="rect">
            <a:avLst/>
          </a:prstGeom>
        </p:spPr>
      </p:pic>
      <p:sp>
        <p:nvSpPr>
          <p:cNvPr id="3" name="Text Box 4"/>
          <p:cNvSpPr txBox="1">
            <a:spLocks noChangeArrowheads="1"/>
          </p:cNvSpPr>
          <p:nvPr/>
        </p:nvSpPr>
        <p:spPr bwMode="auto">
          <a:xfrm>
            <a:off x="342898" y="381000"/>
            <a:ext cx="8458200" cy="94615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buFontTx/>
              <a:buChar char="•"/>
            </a:pPr>
            <a:r>
              <a:rPr lang="en-US" sz="2800" b="0">
                <a:solidFill>
                  <a:srgbClr val="FF0000"/>
                </a:solidFill>
              </a:rPr>
              <a:t> Click vào menu </a:t>
            </a:r>
            <a:r>
              <a:rPr lang="en-US" sz="2800">
                <a:solidFill>
                  <a:srgbClr val="FF0000"/>
                </a:solidFill>
              </a:rPr>
              <a:t>Start</a:t>
            </a:r>
            <a:r>
              <a:rPr lang="en-US" sz="2800" b="0">
                <a:solidFill>
                  <a:srgbClr val="FF0000"/>
                </a:solidFill>
              </a:rPr>
              <a:t>, chọn </a:t>
            </a:r>
            <a:r>
              <a:rPr lang="en-US" sz="2800">
                <a:solidFill>
                  <a:srgbClr val="FF0000"/>
                </a:solidFill>
              </a:rPr>
              <a:t>Run</a:t>
            </a:r>
            <a:r>
              <a:rPr lang="en-US" sz="2800" b="0">
                <a:solidFill>
                  <a:srgbClr val="FF0000"/>
                </a:solidFill>
              </a:rPr>
              <a:t>, trong hộp hội thoại </a:t>
            </a:r>
            <a:r>
              <a:rPr lang="en-US" sz="2800">
                <a:solidFill>
                  <a:srgbClr val="FF0000"/>
                </a:solidFill>
              </a:rPr>
              <a:t>Run</a:t>
            </a:r>
            <a:r>
              <a:rPr lang="en-US" sz="2800" b="0">
                <a:solidFill>
                  <a:srgbClr val="FF0000"/>
                </a:solidFill>
              </a:rPr>
              <a:t>, gõ lệnh “</a:t>
            </a:r>
            <a:r>
              <a:rPr lang="en-US" sz="2800">
                <a:solidFill>
                  <a:srgbClr val="FF0000"/>
                </a:solidFill>
              </a:rPr>
              <a:t>dcpromo</a:t>
            </a:r>
            <a:r>
              <a:rPr lang="en-US" sz="2800" b="0">
                <a:solidFill>
                  <a:srgbClr val="FF0000"/>
                </a:solidFill>
              </a:rPr>
              <a:t>” và click vào nút “</a:t>
            </a:r>
            <a:r>
              <a:rPr lang="en-US" sz="2800">
                <a:solidFill>
                  <a:srgbClr val="FF0000"/>
                </a:solidFill>
              </a:rPr>
              <a:t>OK</a:t>
            </a:r>
            <a:r>
              <a:rPr lang="en-US" sz="2800" b="0">
                <a:solidFill>
                  <a:srgbClr val="FF0000"/>
                </a:solidFill>
              </a:rPr>
              <a:t>”.</a:t>
            </a:r>
          </a:p>
        </p:txBody>
      </p:sp>
    </p:spTree>
    <p:extLst>
      <p:ext uri="{BB962C8B-B14F-4D97-AF65-F5344CB8AC3E}">
        <p14:creationId xmlns:p14="http://schemas.microsoft.com/office/powerpoint/2010/main" val="37281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298952"/>
            <a:ext cx="8458200" cy="523220"/>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buFontTx/>
              <a:buChar char="•"/>
            </a:pPr>
            <a:r>
              <a:rPr lang="en-US" sz="2800" b="0">
                <a:solidFill>
                  <a:schemeClr val="bg1"/>
                </a:solidFill>
              </a:rPr>
              <a:t> Xuất hiện hộp thoại AD Installation </a:t>
            </a:r>
            <a:r>
              <a:rPr lang="en-US" sz="2800" b="0" smtClean="0">
                <a:solidFill>
                  <a:schemeClr val="bg1"/>
                </a:solidFill>
              </a:rPr>
              <a:t>Wizard</a:t>
            </a:r>
            <a:endParaRPr lang="en-US" sz="2800" b="0">
              <a:solidFill>
                <a:schemeClr val="bg1"/>
              </a:solidFill>
            </a:endParaRPr>
          </a:p>
        </p:txBody>
      </p:sp>
      <p:pic>
        <p:nvPicPr>
          <p:cNvPr id="3" name="Picture 2"/>
          <p:cNvPicPr/>
          <p:nvPr/>
        </p:nvPicPr>
        <p:blipFill>
          <a:blip r:embed="rId2"/>
          <a:stretch>
            <a:fillRect/>
          </a:stretch>
        </p:blipFill>
        <p:spPr>
          <a:xfrm>
            <a:off x="723900" y="1091381"/>
            <a:ext cx="7772400" cy="5538019"/>
          </a:xfrm>
          <a:prstGeom prst="rect">
            <a:avLst/>
          </a:prstGeom>
        </p:spPr>
      </p:pic>
      <p:sp>
        <p:nvSpPr>
          <p:cNvPr id="4" name="Oval Callout 3"/>
          <p:cNvSpPr/>
          <p:nvPr/>
        </p:nvSpPr>
        <p:spPr>
          <a:xfrm>
            <a:off x="5029200" y="3406877"/>
            <a:ext cx="2819400" cy="1295400"/>
          </a:xfrm>
          <a:prstGeom prst="wedgeEllipseCallout">
            <a:avLst>
              <a:gd name="adj1" fmla="val -60589"/>
              <a:gd name="adj2" fmla="val 8527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a:solidFill>
                  <a:schemeClr val="bg1"/>
                </a:solidFill>
                <a:latin typeface="Times New Roman" pitchFamily="18" charset="0"/>
                <a:cs typeface="Times New Roman" pitchFamily="18" charset="0"/>
              </a:rPr>
              <a:t>Chọn </a:t>
            </a:r>
            <a:r>
              <a:rPr lang="en-US" sz="2400" b="1" smtClean="0">
                <a:solidFill>
                  <a:srgbClr val="FF0000"/>
                </a:solidFill>
                <a:latin typeface="Times New Roman" pitchFamily="18" charset="0"/>
                <a:cs typeface="Times New Roman" pitchFamily="18" charset="0"/>
              </a:rPr>
              <a:t>Next</a:t>
            </a:r>
            <a:r>
              <a:rPr lang="en-US" sz="2400" smtClean="0">
                <a:solidFill>
                  <a:schemeClr val="bg1"/>
                </a:solidFill>
                <a:latin typeface="Times New Roman" pitchFamily="18" charset="0"/>
                <a:cs typeface="Times New Roman" pitchFamily="18" charset="0"/>
              </a:rPr>
              <a:t> </a:t>
            </a:r>
            <a:r>
              <a:rPr lang="en-US" sz="2400">
                <a:solidFill>
                  <a:schemeClr val="bg1"/>
                </a:solidFill>
                <a:latin typeface="Times New Roman" pitchFamily="18" charset="0"/>
                <a:cs typeface="Times New Roman" pitchFamily="18" charset="0"/>
              </a:rPr>
              <a:t>để tiếp tục</a:t>
            </a:r>
          </a:p>
        </p:txBody>
      </p:sp>
    </p:spTree>
    <p:extLst>
      <p:ext uri="{BB962C8B-B14F-4D97-AF65-F5344CB8AC3E}">
        <p14:creationId xmlns:p14="http://schemas.microsoft.com/office/powerpoint/2010/main" val="2544096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381000" y="1279207"/>
            <a:ext cx="8458200" cy="5350193"/>
          </a:xfrm>
          <a:prstGeom prst="rect">
            <a:avLst/>
          </a:prstGeom>
        </p:spPr>
      </p:pic>
      <p:sp>
        <p:nvSpPr>
          <p:cNvPr id="6" name="Oval Callout 5"/>
          <p:cNvSpPr/>
          <p:nvPr/>
        </p:nvSpPr>
        <p:spPr>
          <a:xfrm>
            <a:off x="5638800" y="3124200"/>
            <a:ext cx="2705100" cy="1874519"/>
          </a:xfrm>
          <a:prstGeom prst="wedgeEllipseCallout">
            <a:avLst>
              <a:gd name="adj1" fmla="val -80188"/>
              <a:gd name="adj2" fmla="val 61604"/>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400">
                <a:solidFill>
                  <a:schemeClr val="bg1"/>
                </a:solidFill>
                <a:latin typeface="Times New Roman" pitchFamily="18" charset="0"/>
                <a:cs typeface="Times New Roman" pitchFamily="18" charset="0"/>
              </a:rPr>
              <a:t>Tiếp tục click chọn </a:t>
            </a:r>
            <a:r>
              <a:rPr lang="en-US" sz="2400" b="1">
                <a:solidFill>
                  <a:srgbClr val="FF0000"/>
                </a:solidFill>
                <a:latin typeface="Times New Roman" pitchFamily="18" charset="0"/>
                <a:cs typeface="Times New Roman" pitchFamily="18" charset="0"/>
              </a:rPr>
              <a:t>Next</a:t>
            </a:r>
            <a:r>
              <a:rPr lang="en-US" sz="2400">
                <a:solidFill>
                  <a:schemeClr val="bg1"/>
                </a:solidFill>
                <a:latin typeface="Times New Roman" pitchFamily="18" charset="0"/>
                <a:cs typeface="Times New Roman" pitchFamily="18" charset="0"/>
              </a:rPr>
              <a:t> ở hộp thoại để tiếp tục</a:t>
            </a:r>
          </a:p>
        </p:txBody>
      </p:sp>
      <p:sp>
        <p:nvSpPr>
          <p:cNvPr id="4" name="Down Arrow Callout 3"/>
          <p:cNvSpPr/>
          <p:nvPr/>
        </p:nvSpPr>
        <p:spPr>
          <a:xfrm>
            <a:off x="0" y="0"/>
            <a:ext cx="9067800" cy="1371600"/>
          </a:xfrm>
          <a:prstGeom prst="down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400" smtClean="0">
                <a:latin typeface="Times New Roman" pitchFamily="18" charset="0"/>
                <a:cs typeface="Times New Roman" pitchFamily="18" charset="0"/>
              </a:rPr>
              <a:t>Tại cửa sổ “</a:t>
            </a:r>
            <a:r>
              <a:rPr lang="en-US" sz="2300" b="1" smtClean="0">
                <a:latin typeface="Times New Roman" pitchFamily="18" charset="0"/>
                <a:cs typeface="Times New Roman" pitchFamily="18" charset="0"/>
              </a:rPr>
              <a:t>Operating System Compatibility</a:t>
            </a:r>
            <a:r>
              <a:rPr lang="en-US" sz="2400" smtClean="0">
                <a:latin typeface="Times New Roman" pitchFamily="18" charset="0"/>
                <a:cs typeface="Times New Roman" pitchFamily="18" charset="0"/>
              </a:rPr>
              <a:t>”, hệ thống sẽ cảnh báo  sự tương thích giữa hệ thống windows server 2008 với các hệ thống trước.</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45948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71832" y="1265180"/>
            <a:ext cx="7696200" cy="5502593"/>
          </a:xfrm>
          <a:prstGeom prst="rect">
            <a:avLst/>
          </a:prstGeom>
        </p:spPr>
      </p:pic>
      <p:sp>
        <p:nvSpPr>
          <p:cNvPr id="3" name="Text Box 4"/>
          <p:cNvSpPr txBox="1">
            <a:spLocks noChangeArrowheads="1"/>
          </p:cNvSpPr>
          <p:nvPr/>
        </p:nvSpPr>
        <p:spPr bwMode="auto">
          <a:xfrm>
            <a:off x="657942" y="152400"/>
            <a:ext cx="8458200" cy="954107"/>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buFontTx/>
              <a:buChar char="•"/>
            </a:pPr>
            <a:r>
              <a:rPr lang="en-US" sz="2800" b="0">
                <a:solidFill>
                  <a:schemeClr val="bg2"/>
                </a:solidFill>
              </a:rPr>
              <a:t> Chọn </a:t>
            </a:r>
            <a:r>
              <a:rPr lang="en-US" sz="2800" b="0" smtClean="0">
                <a:solidFill>
                  <a:schemeClr val="bg2"/>
                </a:solidFill>
              </a:rPr>
              <a:t>“ </a:t>
            </a:r>
            <a:r>
              <a:rPr lang="en-US" sz="2800" smtClean="0">
                <a:solidFill>
                  <a:schemeClr val="bg2"/>
                </a:solidFill>
                <a:effectLst>
                  <a:outerShdw blurRad="38100" dist="38100" dir="2700000" algn="tl">
                    <a:srgbClr val="000000">
                      <a:alpha val="43137"/>
                    </a:srgbClr>
                  </a:outerShdw>
                </a:effectLst>
              </a:rPr>
              <a:t>Create a new domain in a new forest</a:t>
            </a:r>
            <a:r>
              <a:rPr lang="en-US" sz="2800" b="0" smtClean="0">
                <a:solidFill>
                  <a:schemeClr val="bg2"/>
                </a:solidFill>
              </a:rPr>
              <a:t>”, </a:t>
            </a:r>
            <a:r>
              <a:rPr lang="en-US" sz="2800" b="0">
                <a:solidFill>
                  <a:schemeClr val="bg2"/>
                </a:solidFill>
              </a:rPr>
              <a:t>sau đó tiếp tục click chọn “</a:t>
            </a:r>
            <a:r>
              <a:rPr lang="en-US" sz="2800">
                <a:solidFill>
                  <a:schemeClr val="bg2"/>
                </a:solidFill>
                <a:effectLst>
                  <a:outerShdw blurRad="38100" dist="38100" dir="2700000" algn="tl">
                    <a:srgbClr val="000000">
                      <a:alpha val="43137"/>
                    </a:srgbClr>
                  </a:outerShdw>
                </a:effectLst>
              </a:rPr>
              <a:t>Next</a:t>
            </a:r>
            <a:r>
              <a:rPr lang="en-US" sz="2800" b="0">
                <a:solidFill>
                  <a:schemeClr val="bg2"/>
                </a:solidFill>
              </a:rPr>
              <a:t>” để tiếp tục:</a:t>
            </a:r>
          </a:p>
        </p:txBody>
      </p:sp>
      <p:sp>
        <p:nvSpPr>
          <p:cNvPr id="4" name="Rectangular Callout 3"/>
          <p:cNvSpPr/>
          <p:nvPr/>
        </p:nvSpPr>
        <p:spPr>
          <a:xfrm>
            <a:off x="5105400" y="2667000"/>
            <a:ext cx="2667000" cy="1349476"/>
          </a:xfrm>
          <a:prstGeom prst="wedgeRectCallout">
            <a:avLst>
              <a:gd name="adj1" fmla="val -92169"/>
              <a:gd name="adj2" fmla="val 32991"/>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mtClean="0">
                <a:solidFill>
                  <a:schemeClr val="bg1"/>
                </a:solidFill>
              </a:rPr>
              <a:t>Để tạo Domain mới bạn chọn </a:t>
            </a:r>
            <a:r>
              <a:rPr lang="en-US" b="1" smtClean="0">
                <a:solidFill>
                  <a:schemeClr val="bg1"/>
                </a:solidFill>
              </a:rPr>
              <a:t>“</a:t>
            </a:r>
            <a:r>
              <a:rPr lang="en-US" b="1">
                <a:solidFill>
                  <a:schemeClr val="bg2"/>
                </a:solidFill>
                <a:effectLst>
                  <a:outerShdw blurRad="38100" dist="38100" dir="2700000" algn="tl">
                    <a:srgbClr val="000000">
                      <a:alpha val="43137"/>
                    </a:srgbClr>
                  </a:outerShdw>
                </a:effectLst>
              </a:rPr>
              <a:t>Create a new domain in a new </a:t>
            </a:r>
            <a:r>
              <a:rPr lang="en-US" b="1" smtClean="0">
                <a:solidFill>
                  <a:schemeClr val="bg2"/>
                </a:solidFill>
                <a:effectLst>
                  <a:outerShdw blurRad="38100" dist="38100" dir="2700000" algn="tl">
                    <a:srgbClr val="000000">
                      <a:alpha val="43137"/>
                    </a:srgbClr>
                  </a:outerShdw>
                </a:effectLst>
              </a:rPr>
              <a:t>forest”</a:t>
            </a:r>
            <a:endParaRPr lang="en-US" b="1">
              <a:solidFill>
                <a:schemeClr val="bg1"/>
              </a:solidFill>
            </a:endParaRPr>
          </a:p>
        </p:txBody>
      </p:sp>
    </p:spTree>
    <p:extLst>
      <p:ext uri="{BB962C8B-B14F-4D97-AF65-F5344CB8AC3E}">
        <p14:creationId xmlns:p14="http://schemas.microsoft.com/office/powerpoint/2010/main" val="401641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descr="&lt;ul&gt;&lt;li&gt;Active Directory (AD): lÃ  má»t  á»©ng dá»¥ng cá»§a Directory Service,lÃ  má»t dá»ch vá»¥ trong Windows 2000 cung cáº¥p má»t Äáº§u 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 descr="&lt;ul&gt;&lt;li&gt;Active Directory (AD): lÃ  má»t  á»©ng dá»¥ng cá»§a Directory Service,lÃ  má»t dá»ch vá»¥ trong Windows 2000 cung cáº¥p má»t Äáº§u 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lt;ul&gt;&lt;li&gt;Active Directory (AD): lÃ  má»t  á»©ng dá»¥ng cá»§a Directory Service,lÃ  má»t dá»ch vá»¥ trong Windows 2000 cung cáº¥p má»t Äáº§u 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1" descr="&lt;ul&gt;&lt;li&gt;Active Directory (AD): lÃ  má»t  á»©ng dá»¥ng cá»§a Directory Service,lÃ  má»t dá»ch vá»¥ trong Windows 2000 cung cáº¥p má»t Äáº§u m..."/>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257072" y="465137"/>
            <a:ext cx="8683625" cy="5632311"/>
          </a:xfrm>
          <a:prstGeom prst="rect">
            <a:avLst/>
          </a:prstGeom>
        </p:spPr>
        <p:txBody>
          <a:bodyPr wrap="square">
            <a:spAutoFit/>
          </a:bodyPr>
          <a:lstStyle/>
          <a:p>
            <a:pPr algn="just"/>
            <a:r>
              <a:rPr lang="en-US" sz="2000">
                <a:latin typeface="Times New Roman" pitchFamily="18" charset="0"/>
                <a:cs typeface="Times New Roman" pitchFamily="18" charset="0"/>
              </a:rPr>
              <a:t>Bảo mật một trong những lĩnh vực mà hiện nay giới công nghệ thông tin khá quan tâm. Một khi internet ra đời và phát triển, nhu cầu trao đổi thông tin trở nên cần thiết. Mục tiêu của việc nối mạng là làm cho mọi người có thể sử dụng chung tài nguyên từ những vị trí địa lý khác nhau. Cũng chính vì vậy mà các tài nguyên cũng rất dễ dàng bị phân tán, dẫn một điều hiển nhiên là chúng sẽ bị xâm phạm, gây mất mát dữ liệu cũng như các thông tin có giá trị. Càng giao thiệp rộng thì càng dễ bị tấn công, đó là một quy luật. Từ đó, vấn đề bảo vệ thông tin cũng đồng thời xuất hiện. Bảo mật ra đời.</a:t>
            </a:r>
          </a:p>
          <a:p>
            <a:pPr algn="just"/>
            <a:r>
              <a:rPr lang="en-US" sz="2000">
                <a:latin typeface="Times New Roman" pitchFamily="18" charset="0"/>
                <a:cs typeface="Times New Roman" pitchFamily="18" charset="0"/>
              </a:rPr>
              <a:t>     Mục tiêu của bảo mật không chỉ nằm gói gọn trong lĩnh vực bảo vệ thông tin mà còn nhiều phạm trù khác như kiểm duyệt web, bảo mật internet, bảo mật http, bảo mật trên các hệ thống thanh toán điện tử và giao dịch trực tuyến….</a:t>
            </a:r>
          </a:p>
          <a:p>
            <a:pPr algn="just"/>
            <a:r>
              <a:rPr lang="en-US" sz="2000">
                <a:latin typeface="Times New Roman" pitchFamily="18" charset="0"/>
                <a:cs typeface="Times New Roman" pitchFamily="18" charset="0"/>
              </a:rPr>
              <a:t>     Một nguy cơ trên mạng đều là mối nguy hiểm tiểm tàng. Từ một lổ hổng bảo mật nhỏ của hệ thống, nhưng nếu biết khai thác và lợi dụng với tầng suất cao và kỹ thuật hack điêu luyện thì cũng có thể trở thành tai họa.</a:t>
            </a:r>
          </a:p>
          <a:p>
            <a:pPr algn="just"/>
            <a:r>
              <a:rPr lang="en-US" sz="2000">
                <a:latin typeface="Times New Roman" pitchFamily="18" charset="0"/>
                <a:cs typeface="Times New Roman" pitchFamily="18" charset="0"/>
              </a:rPr>
              <a:t>     Theo thống kê của tổ chức bảo mật nổi tiếng </a:t>
            </a:r>
            <a:r>
              <a:rPr lang="en-US" sz="2000" b="1">
                <a:latin typeface="Times New Roman" pitchFamily="18" charset="0"/>
                <a:cs typeface="Times New Roman" pitchFamily="18" charset="0"/>
              </a:rPr>
              <a:t>CERT</a:t>
            </a:r>
            <a:r>
              <a:rPr lang="en-US" sz="2000">
                <a:latin typeface="Times New Roman" pitchFamily="18" charset="0"/>
                <a:cs typeface="Times New Roman" pitchFamily="18" charset="0"/>
              </a:rPr>
              <a:t> (Computer Emegancy Response Team) thì số vụ tấn công ngày càng tăng. Cụ thể năm 1989 có khoản 200 vụ, đến năm 1991 có 400 vụ, đến năm 1994 thì con số này tăng lên đến mức 1330 vụ, và sẽ còn tăng mạnh trong thời gian tới.</a:t>
            </a:r>
          </a:p>
        </p:txBody>
      </p:sp>
    </p:spTree>
    <p:extLst>
      <p:ext uri="{BB962C8B-B14F-4D97-AF65-F5344CB8AC3E}">
        <p14:creationId xmlns:p14="http://schemas.microsoft.com/office/powerpoint/2010/main" val="153485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09600" y="1569660"/>
            <a:ext cx="7772400" cy="5288339"/>
          </a:xfrm>
          <a:prstGeom prst="rect">
            <a:avLst/>
          </a:prstGeom>
        </p:spPr>
      </p:pic>
      <p:sp>
        <p:nvSpPr>
          <p:cNvPr id="3" name="Text Box 4"/>
          <p:cNvSpPr txBox="1">
            <a:spLocks noChangeArrowheads="1"/>
          </p:cNvSpPr>
          <p:nvPr/>
        </p:nvSpPr>
        <p:spPr bwMode="auto">
          <a:xfrm>
            <a:off x="227781" y="0"/>
            <a:ext cx="8940800" cy="1569660"/>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pPr>
            <a:r>
              <a:rPr lang="en-US" sz="2400" b="0" smtClean="0">
                <a:solidFill>
                  <a:schemeClr val="bg1"/>
                </a:solidFill>
              </a:rPr>
              <a:t>Nhập tên miền cần quản lý. Hệ thống sẽ kiểm tra xem tên miền đã mô tả có tồn tại hay không. Nếu tên miền chưa được sử dụng, quá trình cài đặt sẽ qua bước kế tiếp.Ví dụ :“</a:t>
            </a:r>
            <a:r>
              <a:rPr lang="en-US" sz="2400" smtClean="0">
                <a:solidFill>
                  <a:schemeClr val="bg1"/>
                </a:solidFill>
                <a:effectLst>
                  <a:outerShdw blurRad="38100" dist="38100" dir="2700000" algn="tl">
                    <a:srgbClr val="000000">
                      <a:alpha val="43137"/>
                    </a:srgbClr>
                  </a:outerShdw>
                </a:effectLst>
              </a:rPr>
              <a:t>server1 .com</a:t>
            </a:r>
            <a:r>
              <a:rPr lang="en-US" sz="2400" b="0" smtClean="0">
                <a:solidFill>
                  <a:schemeClr val="bg1"/>
                </a:solidFill>
              </a:rPr>
              <a:t>”, </a:t>
            </a:r>
            <a:r>
              <a:rPr lang="en-US" sz="2400" b="0">
                <a:solidFill>
                  <a:schemeClr val="bg1"/>
                </a:solidFill>
              </a:rPr>
              <a:t>sau đó tiếp tục click chọn “</a:t>
            </a:r>
            <a:r>
              <a:rPr lang="en-US" sz="2400">
                <a:solidFill>
                  <a:schemeClr val="bg1"/>
                </a:solidFill>
              </a:rPr>
              <a:t>Next</a:t>
            </a:r>
            <a:r>
              <a:rPr lang="en-US" sz="2400" b="0">
                <a:solidFill>
                  <a:schemeClr val="bg1"/>
                </a:solidFill>
              </a:rPr>
              <a:t>” để tiếp tục:</a:t>
            </a:r>
          </a:p>
        </p:txBody>
      </p:sp>
      <p:pic>
        <p:nvPicPr>
          <p:cNvPr id="4" name="Picture 3"/>
          <p:cNvPicPr/>
          <p:nvPr/>
        </p:nvPicPr>
        <p:blipFill>
          <a:blip r:embed="rId3"/>
          <a:stretch>
            <a:fillRect/>
          </a:stretch>
        </p:blipFill>
        <p:spPr>
          <a:xfrm>
            <a:off x="5236927" y="2209800"/>
            <a:ext cx="3931654" cy="4156586"/>
          </a:xfrm>
          <a:prstGeom prst="rect">
            <a:avLst/>
          </a:prstGeom>
        </p:spPr>
      </p:pic>
      <p:sp>
        <p:nvSpPr>
          <p:cNvPr id="5" name="Rounded Rectangular Callout 4"/>
          <p:cNvSpPr/>
          <p:nvPr/>
        </p:nvSpPr>
        <p:spPr>
          <a:xfrm>
            <a:off x="2133600" y="3581400"/>
            <a:ext cx="1600200" cy="1066800"/>
          </a:xfrm>
          <a:prstGeom prst="wedgeRoundRectCallout">
            <a:avLst>
              <a:gd name="adj1" fmla="val -50375"/>
              <a:gd name="adj2" fmla="val -8680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smtClean="0">
                <a:latin typeface="Times New Roman" pitchFamily="18" charset="0"/>
                <a:cs typeface="Times New Roman" pitchFamily="18" charset="0"/>
              </a:rPr>
              <a:t>Đặt tên cho Domain</a:t>
            </a:r>
            <a:endParaRPr lang="en-US" sz="2000">
              <a:latin typeface="Times New Roman" pitchFamily="18" charset="0"/>
              <a:cs typeface="Times New Roman" pitchFamily="18" charset="0"/>
            </a:endParaRPr>
          </a:p>
        </p:txBody>
      </p:sp>
    </p:spTree>
    <p:extLst>
      <p:ext uri="{BB962C8B-B14F-4D97-AF65-F5344CB8AC3E}">
        <p14:creationId xmlns:p14="http://schemas.microsoft.com/office/powerpoint/2010/main" val="1533786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762001"/>
            <a:ext cx="7924800" cy="5791200"/>
          </a:xfrm>
          <a:prstGeom prst="rect">
            <a:avLst/>
          </a:prstGeom>
        </p:spPr>
      </p:pic>
      <p:sp>
        <p:nvSpPr>
          <p:cNvPr id="3" name="Oval Callout 2"/>
          <p:cNvSpPr/>
          <p:nvPr/>
        </p:nvSpPr>
        <p:spPr>
          <a:xfrm>
            <a:off x="5486400" y="1066800"/>
            <a:ext cx="3581400" cy="3276600"/>
          </a:xfrm>
          <a:prstGeom prst="wedgeEllipseCallout">
            <a:avLst>
              <a:gd name="adj1" fmla="val -57157"/>
              <a:gd name="adj2" fmla="val 64020"/>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400" smtClean="0">
                <a:latin typeface="Times New Roman" pitchFamily="18" charset="0"/>
                <a:cs typeface="Times New Roman" pitchFamily="18" charset="0"/>
              </a:rPr>
              <a:t>Tại cửa sổ này, lựa chọn mức độ chức  năng trên </a:t>
            </a:r>
            <a:r>
              <a:rPr lang="en-US" sz="2400" b="1" smtClean="0">
                <a:latin typeface="Times New Roman" pitchFamily="18" charset="0"/>
                <a:cs typeface="Times New Roman" pitchFamily="18" charset="0"/>
              </a:rPr>
              <a:t>Forest</a:t>
            </a:r>
            <a:r>
              <a:rPr lang="en-US" sz="2400" smtClean="0">
                <a:latin typeface="Times New Roman" pitchFamily="18" charset="0"/>
                <a:cs typeface="Times New Roman" pitchFamily="18" charset="0"/>
              </a:rPr>
              <a:t>, ở đây chúng ta chọn Windows Server 2008,  chọn </a:t>
            </a:r>
            <a:r>
              <a:rPr lang="en-US" sz="2400" b="1" smtClean="0">
                <a:latin typeface="Times New Roman" pitchFamily="18" charset="0"/>
                <a:cs typeface="Times New Roman" pitchFamily="18" charset="0"/>
              </a:rPr>
              <a:t>Next</a:t>
            </a:r>
            <a:r>
              <a:rPr lang="en-US" sz="2400" smtClean="0">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4278232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1485684"/>
            <a:ext cx="8153400" cy="5350193"/>
          </a:xfrm>
          <a:prstGeom prst="rect">
            <a:avLst/>
          </a:prstGeom>
        </p:spPr>
      </p:pic>
      <p:sp>
        <p:nvSpPr>
          <p:cNvPr id="3" name="Rectangle 2"/>
          <p:cNvSpPr/>
          <p:nvPr/>
        </p:nvSpPr>
        <p:spPr>
          <a:xfrm>
            <a:off x="685800" y="152400"/>
            <a:ext cx="7848600" cy="11808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400" smtClean="0">
                <a:latin typeface="Times New Roman" pitchFamily="18" charset="0"/>
                <a:cs typeface="Times New Roman" pitchFamily="18" charset="0"/>
              </a:rPr>
              <a:t>Vì đây là máy chủ domain mới đầu tiên được tạo nên chỉ có một lựa chọn chúng ta có thể dùng là </a:t>
            </a:r>
            <a:r>
              <a:rPr lang="en-US" sz="2400" b="1" smtClean="0">
                <a:latin typeface="Times New Roman" pitchFamily="18" charset="0"/>
                <a:cs typeface="Times New Roman" pitchFamily="18" charset="0"/>
              </a:rPr>
              <a:t>DNS Server</a:t>
            </a:r>
            <a:r>
              <a:rPr lang="en-US" sz="2400" smtClean="0">
                <a:latin typeface="Times New Roman" pitchFamily="18" charset="0"/>
                <a:cs typeface="Times New Roman" pitchFamily="18" charset="0"/>
              </a:rPr>
              <a:t>. </a:t>
            </a:r>
            <a:endParaRPr lang="en-US" sz="2400">
              <a:latin typeface="Times New Roman" pitchFamily="18" charset="0"/>
              <a:cs typeface="Times New Roman" pitchFamily="18" charset="0"/>
            </a:endParaRPr>
          </a:p>
        </p:txBody>
      </p:sp>
      <p:sp>
        <p:nvSpPr>
          <p:cNvPr id="4" name="Oval Callout 3"/>
          <p:cNvSpPr/>
          <p:nvPr/>
        </p:nvSpPr>
        <p:spPr>
          <a:xfrm>
            <a:off x="5486400" y="3352800"/>
            <a:ext cx="2438400" cy="1676400"/>
          </a:xfrm>
          <a:prstGeom prst="wedgeEllipseCallout">
            <a:avLst>
              <a:gd name="adj1" fmla="val -79676"/>
              <a:gd name="adj2" fmla="val 7692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a:latin typeface="Times New Roman" pitchFamily="18" charset="0"/>
                <a:cs typeface="Times New Roman" pitchFamily="18" charset="0"/>
              </a:rPr>
              <a:t>Chọn</a:t>
            </a:r>
            <a:r>
              <a:rPr lang="en-US" sz="2400">
                <a:solidFill>
                  <a:srgbClr val="FF0000"/>
                </a:solidFill>
                <a:latin typeface="Times New Roman" pitchFamily="18" charset="0"/>
                <a:cs typeface="Times New Roman" pitchFamily="18" charset="0"/>
              </a:rPr>
              <a:t> </a:t>
            </a:r>
            <a:r>
              <a:rPr lang="en-US" sz="2400" b="1">
                <a:solidFill>
                  <a:srgbClr val="FF0000"/>
                </a:solidFill>
                <a:latin typeface="Times New Roman" pitchFamily="18" charset="0"/>
                <a:cs typeface="Times New Roman" pitchFamily="18" charset="0"/>
              </a:rPr>
              <a:t>Next </a:t>
            </a:r>
            <a:r>
              <a:rPr lang="en-US" sz="2400">
                <a:solidFill>
                  <a:srgbClr val="FF0000"/>
                </a:solidFill>
                <a:latin typeface="Times New Roman" pitchFamily="18" charset="0"/>
                <a:cs typeface="Times New Roman" pitchFamily="18" charset="0"/>
              </a:rPr>
              <a:t> </a:t>
            </a:r>
            <a:r>
              <a:rPr lang="en-US" sz="2400">
                <a:latin typeface="Times New Roman" pitchFamily="18" charset="0"/>
                <a:cs typeface="Times New Roman" pitchFamily="18" charset="0"/>
              </a:rPr>
              <a:t>để tiếp tục.</a:t>
            </a:r>
            <a:endParaRPr lang="en-US" sz="2400"/>
          </a:p>
        </p:txBody>
      </p:sp>
    </p:spTree>
    <p:extLst>
      <p:ext uri="{BB962C8B-B14F-4D97-AF65-F5344CB8AC3E}">
        <p14:creationId xmlns:p14="http://schemas.microsoft.com/office/powerpoint/2010/main" val="2592742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38200" y="1524000"/>
            <a:ext cx="7696200" cy="5181600"/>
          </a:xfrm>
          <a:prstGeom prst="rect">
            <a:avLst/>
          </a:prstGeom>
        </p:spPr>
      </p:pic>
      <p:sp>
        <p:nvSpPr>
          <p:cNvPr id="4" name="Oval Callout 3"/>
          <p:cNvSpPr/>
          <p:nvPr/>
        </p:nvSpPr>
        <p:spPr>
          <a:xfrm>
            <a:off x="6553200" y="3200400"/>
            <a:ext cx="1981200" cy="1143000"/>
          </a:xfrm>
          <a:prstGeom prst="wedgeEllipseCallout">
            <a:avLst>
              <a:gd name="adj1" fmla="val -83364"/>
              <a:gd name="adj2" fmla="val 7816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smtClean="0">
                <a:latin typeface="Times New Roman" pitchFamily="18" charset="0"/>
                <a:cs typeface="Times New Roman" pitchFamily="18" charset="0"/>
              </a:rPr>
              <a:t>Click vào </a:t>
            </a:r>
            <a:r>
              <a:rPr lang="en-US" sz="2400" b="1" smtClean="0">
                <a:solidFill>
                  <a:srgbClr val="FF0000"/>
                </a:solidFill>
                <a:latin typeface="Times New Roman" pitchFamily="18" charset="0"/>
                <a:cs typeface="Times New Roman" pitchFamily="18" charset="0"/>
              </a:rPr>
              <a:t>Yes</a:t>
            </a:r>
            <a:r>
              <a:rPr lang="en-US" sz="2400" b="1" smtClean="0">
                <a:latin typeface="Times New Roman" pitchFamily="18" charset="0"/>
                <a:cs typeface="Times New Roman" pitchFamily="18" charset="0"/>
              </a:rPr>
              <a:t> </a:t>
            </a:r>
            <a:r>
              <a:rPr lang="en-US" sz="2400" smtClean="0">
                <a:latin typeface="Times New Roman" pitchFamily="18" charset="0"/>
                <a:cs typeface="Times New Roman" pitchFamily="18" charset="0"/>
              </a:rPr>
              <a:t>để tiếp tục</a:t>
            </a:r>
            <a:endParaRPr lang="en-US" sz="2400">
              <a:latin typeface="Times New Roman" pitchFamily="18" charset="0"/>
              <a:cs typeface="Times New Roman" pitchFamily="18" charset="0"/>
            </a:endParaRPr>
          </a:p>
        </p:txBody>
      </p:sp>
      <p:sp>
        <p:nvSpPr>
          <p:cNvPr id="5" name="Oval Callout 4"/>
          <p:cNvSpPr/>
          <p:nvPr/>
        </p:nvSpPr>
        <p:spPr>
          <a:xfrm>
            <a:off x="1676400" y="0"/>
            <a:ext cx="6400800" cy="1524000"/>
          </a:xfrm>
          <a:prstGeom prst="wedgeEllipseCallout">
            <a:avLst>
              <a:gd name="adj1" fmla="val -25903"/>
              <a:gd name="adj2" fmla="val 176694"/>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200" smtClean="0">
                <a:latin typeface="Times New Roman" pitchFamily="18" charset="0"/>
                <a:cs typeface="Times New Roman" pitchFamily="18" charset="0"/>
              </a:rPr>
              <a:t>Chương trình thông báo về việc không tìm thấy DNS Server khác trong mạng -&gt; không vấn đề gì vì giờ chúng ta mới bắt đầu cài.</a:t>
            </a:r>
            <a:endParaRPr lang="en-US" sz="2200">
              <a:latin typeface="Times New Roman" pitchFamily="18" charset="0"/>
              <a:cs typeface="Times New Roman" pitchFamily="18" charset="0"/>
            </a:endParaRPr>
          </a:p>
        </p:txBody>
      </p:sp>
    </p:spTree>
    <p:extLst>
      <p:ext uri="{BB962C8B-B14F-4D97-AF65-F5344CB8AC3E}">
        <p14:creationId xmlns:p14="http://schemas.microsoft.com/office/powerpoint/2010/main" val="50413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09600" y="1279207"/>
            <a:ext cx="7772400" cy="5350193"/>
          </a:xfrm>
          <a:prstGeom prst="rect">
            <a:avLst/>
          </a:prstGeom>
        </p:spPr>
      </p:pic>
      <p:sp>
        <p:nvSpPr>
          <p:cNvPr id="3" name="Rectangle 2"/>
          <p:cNvSpPr/>
          <p:nvPr/>
        </p:nvSpPr>
        <p:spPr>
          <a:xfrm>
            <a:off x="762000" y="152400"/>
            <a:ext cx="7315200" cy="112680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smtClean="0">
                <a:latin typeface="Times New Roman" pitchFamily="18" charset="0"/>
                <a:cs typeface="Times New Roman" pitchFamily="18" charset="0"/>
              </a:rPr>
              <a:t>Tại cửa sổ này, </a:t>
            </a:r>
            <a:r>
              <a:rPr lang="en-US" sz="2400">
                <a:latin typeface="Times New Roman" pitchFamily="18" charset="0"/>
                <a:cs typeface="Times New Roman" pitchFamily="18" charset="0"/>
              </a:rPr>
              <a:t>cho phép bạn chỉ định nơi lưu trữ cơ sở dữ liệu của AD và các tập tin </a:t>
            </a:r>
            <a:r>
              <a:rPr lang="en-US" sz="2400" smtClean="0">
                <a:latin typeface="Times New Roman" pitchFamily="18" charset="0"/>
                <a:cs typeface="Times New Roman" pitchFamily="18" charset="0"/>
              </a:rPr>
              <a:t>log. Ở đây chúng ta giữ các thông tin mặc định và chọn </a:t>
            </a:r>
            <a:r>
              <a:rPr lang="en-US" sz="2400" b="1" smtClean="0">
                <a:latin typeface="Times New Roman" pitchFamily="18" charset="0"/>
                <a:cs typeface="Times New Roman" pitchFamily="18" charset="0"/>
              </a:rPr>
              <a:t>Next</a:t>
            </a:r>
            <a:r>
              <a:rPr lang="en-US" sz="2400" smtClean="0">
                <a:latin typeface="Times New Roman" pitchFamily="18" charset="0"/>
                <a:cs typeface="Times New Roman" pitchFamily="18" charset="0"/>
              </a:rPr>
              <a:t>.</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813753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657600" y="1143000"/>
            <a:ext cx="5538019" cy="5410200"/>
          </a:xfrm>
          <a:prstGeom prst="rect">
            <a:avLst/>
          </a:prstGeom>
        </p:spPr>
      </p:pic>
      <p:sp>
        <p:nvSpPr>
          <p:cNvPr id="3" name="Text Box 4"/>
          <p:cNvSpPr txBox="1">
            <a:spLocks noChangeArrowheads="1"/>
          </p:cNvSpPr>
          <p:nvPr/>
        </p:nvSpPr>
        <p:spPr bwMode="auto">
          <a:xfrm>
            <a:off x="513735" y="197643"/>
            <a:ext cx="8401665" cy="519113"/>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buFontTx/>
              <a:buChar char="•"/>
            </a:pPr>
            <a:r>
              <a:rPr lang="en-US" sz="2800" b="0">
                <a:solidFill>
                  <a:schemeClr val="bg1"/>
                </a:solidFill>
              </a:rPr>
              <a:t> Đặt và xác nhận mật khẩu, click vào “</a:t>
            </a:r>
            <a:r>
              <a:rPr lang="en-US" sz="2800">
                <a:solidFill>
                  <a:schemeClr val="bg1"/>
                </a:solidFill>
              </a:rPr>
              <a:t>Next</a:t>
            </a:r>
            <a:r>
              <a:rPr lang="en-US" sz="2800" b="0">
                <a:solidFill>
                  <a:schemeClr val="bg1"/>
                </a:solidFill>
              </a:rPr>
              <a:t>” để tiếp tục:</a:t>
            </a:r>
          </a:p>
        </p:txBody>
      </p:sp>
      <p:sp>
        <p:nvSpPr>
          <p:cNvPr id="4" name="Text Box 6"/>
          <p:cNvSpPr txBox="1">
            <a:spLocks noChangeArrowheads="1"/>
          </p:cNvSpPr>
          <p:nvPr/>
        </p:nvSpPr>
        <p:spPr bwMode="auto">
          <a:xfrm>
            <a:off x="0" y="1143000"/>
            <a:ext cx="3657600" cy="5262979"/>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pPr>
            <a:r>
              <a:rPr lang="en-US" sz="2400">
                <a:solidFill>
                  <a:srgbClr val="FF0000"/>
                </a:solidFill>
              </a:rPr>
              <a:t>Lưu ý</a:t>
            </a:r>
            <a:r>
              <a:rPr lang="en-US" sz="2400" b="0">
                <a:solidFill>
                  <a:schemeClr val="bg1"/>
                </a:solidFill>
              </a:rPr>
              <a:t>: Mật khẩu trong trường hợp này được dùng cho chế độ phục hồi cho Domain Controller khi DC này gặp phải sự cố. Khi DC Offline, vào chế độ troubleshoot này bằng cách Restart Computer, chọn F8. Các Admin không nên nhầm lẫn Password ở chế độ này với Domain Administrator Password, điều khiển hoạt động của DCs hoặc Domain.</a:t>
            </a:r>
          </a:p>
        </p:txBody>
      </p:sp>
    </p:spTree>
    <p:extLst>
      <p:ext uri="{BB962C8B-B14F-4D97-AF65-F5344CB8AC3E}">
        <p14:creationId xmlns:p14="http://schemas.microsoft.com/office/powerpoint/2010/main" val="2647872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19100" y="152400"/>
            <a:ext cx="8458200" cy="946150"/>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pPr>
            <a:r>
              <a:rPr lang="en-US" sz="2800" b="0" smtClean="0">
                <a:solidFill>
                  <a:schemeClr val="bg1"/>
                </a:solidFill>
              </a:rPr>
              <a:t>Tổng </a:t>
            </a:r>
            <a:r>
              <a:rPr lang="en-US" sz="2800" b="0">
                <a:solidFill>
                  <a:schemeClr val="bg1"/>
                </a:solidFill>
              </a:rPr>
              <a:t>kết các thông tin mà bạn đã khai báo trong quá trình cài đặt, click vào “</a:t>
            </a:r>
            <a:r>
              <a:rPr lang="en-US" sz="2800">
                <a:solidFill>
                  <a:schemeClr val="bg1"/>
                </a:solidFill>
              </a:rPr>
              <a:t>Next</a:t>
            </a:r>
            <a:r>
              <a:rPr lang="en-US" sz="2800" b="0">
                <a:solidFill>
                  <a:schemeClr val="bg1"/>
                </a:solidFill>
              </a:rPr>
              <a:t>” để tiếp </a:t>
            </a:r>
            <a:r>
              <a:rPr lang="en-US" sz="2800" b="0" smtClean="0">
                <a:solidFill>
                  <a:schemeClr val="bg1"/>
                </a:solidFill>
              </a:rPr>
              <a:t>tục.</a:t>
            </a:r>
            <a:endParaRPr lang="en-US" sz="2800" b="0">
              <a:solidFill>
                <a:schemeClr val="bg1"/>
              </a:solidFill>
            </a:endParaRPr>
          </a:p>
        </p:txBody>
      </p:sp>
      <p:pic>
        <p:nvPicPr>
          <p:cNvPr id="3" name="Picture 2"/>
          <p:cNvPicPr/>
          <p:nvPr/>
        </p:nvPicPr>
        <p:blipFill>
          <a:blip r:embed="rId2"/>
          <a:stretch>
            <a:fillRect/>
          </a:stretch>
        </p:blipFill>
        <p:spPr>
          <a:xfrm>
            <a:off x="228600" y="1279207"/>
            <a:ext cx="8648700" cy="5350193"/>
          </a:xfrm>
          <a:prstGeom prst="rect">
            <a:avLst/>
          </a:prstGeom>
        </p:spPr>
      </p:pic>
    </p:spTree>
    <p:extLst>
      <p:ext uri="{BB962C8B-B14F-4D97-AF65-F5344CB8AC3E}">
        <p14:creationId xmlns:p14="http://schemas.microsoft.com/office/powerpoint/2010/main" val="2159909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33400" y="685800"/>
            <a:ext cx="8077200" cy="5867399"/>
          </a:xfrm>
          <a:prstGeom prst="rect">
            <a:avLst/>
          </a:prstGeom>
        </p:spPr>
      </p:pic>
      <p:sp>
        <p:nvSpPr>
          <p:cNvPr id="3" name="Oval Callout 2"/>
          <p:cNvSpPr/>
          <p:nvPr/>
        </p:nvSpPr>
        <p:spPr>
          <a:xfrm>
            <a:off x="4589206" y="2203654"/>
            <a:ext cx="4495800" cy="1371600"/>
          </a:xfrm>
          <a:prstGeom prst="wedgeEllipseCallout">
            <a:avLst>
              <a:gd name="adj1" fmla="val -47405"/>
              <a:gd name="adj2" fmla="val 92070"/>
            </a:avLst>
          </a:prstGeom>
        </p:spPr>
        <p:style>
          <a:lnRef idx="2">
            <a:schemeClr val="accent3"/>
          </a:lnRef>
          <a:fillRef idx="1">
            <a:schemeClr val="lt1"/>
          </a:fillRef>
          <a:effectRef idx="0">
            <a:schemeClr val="accent3"/>
          </a:effectRef>
          <a:fontRef idx="minor">
            <a:schemeClr val="dk1"/>
          </a:fontRef>
        </p:style>
        <p:txBody>
          <a:bodyPr rtlCol="0" anchor="ctr"/>
          <a:lstStyle/>
          <a:p>
            <a:pPr algn="just">
              <a:spcBef>
                <a:spcPct val="50000"/>
              </a:spcBef>
            </a:pPr>
            <a:r>
              <a:rPr lang="en-US" sz="2400" smtClean="0">
                <a:latin typeface="Times New Roman" pitchFamily="18" charset="0"/>
                <a:cs typeface="Times New Roman" pitchFamily="18" charset="0"/>
              </a:rPr>
              <a:t>Quá </a:t>
            </a:r>
            <a:r>
              <a:rPr lang="en-US" sz="2400">
                <a:latin typeface="Times New Roman" pitchFamily="18" charset="0"/>
                <a:cs typeface="Times New Roman" pitchFamily="18" charset="0"/>
              </a:rPr>
              <a:t>trình xử lý cho việc cài đặt AD </a:t>
            </a:r>
            <a:r>
              <a:rPr lang="en-US" sz="2400" smtClean="0">
                <a:latin typeface="Times New Roman" pitchFamily="18" charset="0"/>
                <a:cs typeface="Times New Roman" pitchFamily="18" charset="0"/>
              </a:rPr>
              <a:t>được tiến hành.</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338028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57200" y="609600"/>
            <a:ext cx="8229600" cy="6019799"/>
          </a:xfrm>
          <a:prstGeom prst="rect">
            <a:avLst/>
          </a:prstGeom>
        </p:spPr>
      </p:pic>
      <p:sp>
        <p:nvSpPr>
          <p:cNvPr id="3" name="Oval Callout 2"/>
          <p:cNvSpPr/>
          <p:nvPr/>
        </p:nvSpPr>
        <p:spPr>
          <a:xfrm>
            <a:off x="5562600" y="1600200"/>
            <a:ext cx="3124200" cy="2470785"/>
          </a:xfrm>
          <a:prstGeom prst="wedgeEllipseCallout">
            <a:avLst>
              <a:gd name="adj1" fmla="val -77859"/>
              <a:gd name="adj2" fmla="val 71332"/>
            </a:avLst>
          </a:prstGeom>
        </p:spPr>
        <p:style>
          <a:lnRef idx="2">
            <a:schemeClr val="accent3"/>
          </a:lnRef>
          <a:fillRef idx="1">
            <a:schemeClr val="lt1"/>
          </a:fillRef>
          <a:effectRef idx="0">
            <a:schemeClr val="accent3"/>
          </a:effectRef>
          <a:fontRef idx="minor">
            <a:schemeClr val="dk1"/>
          </a:fontRef>
        </p:style>
        <p:txBody>
          <a:bodyPr rtlCol="0" anchor="ctr"/>
          <a:lstStyle/>
          <a:p>
            <a:pPr algn="just">
              <a:spcBef>
                <a:spcPct val="50000"/>
              </a:spcBef>
            </a:pPr>
            <a:r>
              <a:rPr lang="en-US" sz="2400" smtClean="0">
                <a:latin typeface="Times New Roman" pitchFamily="18" charset="0"/>
                <a:cs typeface="Times New Roman" pitchFamily="18" charset="0"/>
              </a:rPr>
              <a:t>Tiếp theo </a:t>
            </a:r>
            <a:r>
              <a:rPr lang="en-US" sz="2400">
                <a:latin typeface="Times New Roman" pitchFamily="18" charset="0"/>
                <a:cs typeface="Times New Roman" pitchFamily="18" charset="0"/>
              </a:rPr>
              <a:t>click vào nút “</a:t>
            </a:r>
            <a:r>
              <a:rPr lang="en-US" sz="2400" b="1" smtClean="0">
                <a:latin typeface="Times New Roman" pitchFamily="18" charset="0"/>
                <a:cs typeface="Times New Roman" pitchFamily="18" charset="0"/>
              </a:rPr>
              <a:t>Finish</a:t>
            </a:r>
            <a:r>
              <a:rPr lang="en-US" sz="2400" smtClean="0">
                <a:latin typeface="Times New Roman" pitchFamily="18" charset="0"/>
                <a:cs typeface="Times New Roman" pitchFamily="18" charset="0"/>
              </a:rPr>
              <a:t>” để kết thúc quá trình </a:t>
            </a:r>
            <a:r>
              <a:rPr lang="en-US" sz="2400">
                <a:latin typeface="Times New Roman" pitchFamily="18" charset="0"/>
                <a:cs typeface="Times New Roman" pitchFamily="18" charset="0"/>
              </a:rPr>
              <a:t>cài </a:t>
            </a:r>
            <a:r>
              <a:rPr lang="en-US" sz="2400" smtClean="0">
                <a:latin typeface="Times New Roman" pitchFamily="18" charset="0"/>
                <a:cs typeface="Times New Roman" pitchFamily="18" charset="0"/>
              </a:rPr>
              <a:t>đặt.</a:t>
            </a:r>
            <a:endParaRPr lang="en-US" sz="2400">
              <a:latin typeface="Times New Roman" pitchFamily="18" charset="0"/>
              <a:cs typeface="Times New Roman" pitchFamily="18" charset="0"/>
            </a:endParaRPr>
          </a:p>
        </p:txBody>
      </p:sp>
    </p:spTree>
    <p:extLst>
      <p:ext uri="{BB962C8B-B14F-4D97-AF65-F5344CB8AC3E}">
        <p14:creationId xmlns:p14="http://schemas.microsoft.com/office/powerpoint/2010/main" val="388956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57200" y="1371600"/>
            <a:ext cx="7696200" cy="5213985"/>
          </a:xfrm>
          <a:prstGeom prst="rect">
            <a:avLst/>
          </a:prstGeom>
        </p:spPr>
      </p:pic>
      <p:sp>
        <p:nvSpPr>
          <p:cNvPr id="3" name="Text Box 4"/>
          <p:cNvSpPr txBox="1">
            <a:spLocks noChangeArrowheads="1"/>
          </p:cNvSpPr>
          <p:nvPr/>
        </p:nvSpPr>
        <p:spPr bwMode="auto">
          <a:xfrm>
            <a:off x="127000" y="152400"/>
            <a:ext cx="9017000" cy="946150"/>
          </a:xfrm>
          <a:prstGeom prst="rect">
            <a:avLst/>
          </a:prstGeom>
          <a:ln/>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just" eaLnBrk="1" hangingPunct="1">
              <a:spcBef>
                <a:spcPct val="50000"/>
              </a:spcBef>
            </a:pPr>
            <a:r>
              <a:rPr lang="en-US" sz="2800" b="0">
                <a:solidFill>
                  <a:schemeClr val="bg1"/>
                </a:solidFill>
              </a:rPr>
              <a:t> </a:t>
            </a:r>
            <a:r>
              <a:rPr lang="en-US" sz="2800" b="0" smtClean="0">
                <a:solidFill>
                  <a:schemeClr val="bg1"/>
                </a:solidFill>
              </a:rPr>
              <a:t>Cuối </a:t>
            </a:r>
            <a:r>
              <a:rPr lang="en-US" sz="2800" b="0">
                <a:solidFill>
                  <a:schemeClr val="bg1"/>
                </a:solidFill>
              </a:rPr>
              <a:t>cùng click chọn “</a:t>
            </a:r>
            <a:r>
              <a:rPr lang="en-US" sz="2800">
                <a:solidFill>
                  <a:schemeClr val="bg1"/>
                </a:solidFill>
              </a:rPr>
              <a:t>Restart Now</a:t>
            </a:r>
            <a:r>
              <a:rPr lang="en-US" sz="2800" b="0">
                <a:solidFill>
                  <a:schemeClr val="bg1"/>
                </a:solidFill>
              </a:rPr>
              <a:t>” để khởi động lại hệ </a:t>
            </a:r>
            <a:r>
              <a:rPr lang="en-US" sz="2800" b="0" smtClean="0">
                <a:solidFill>
                  <a:schemeClr val="bg1"/>
                </a:solidFill>
              </a:rPr>
              <a:t>thống.</a:t>
            </a:r>
            <a:endParaRPr lang="en-US" sz="2800" b="0">
              <a:solidFill>
                <a:schemeClr val="bg1"/>
              </a:solidFill>
            </a:endParaRPr>
          </a:p>
        </p:txBody>
      </p:sp>
    </p:spTree>
    <p:extLst>
      <p:ext uri="{BB962C8B-B14F-4D97-AF65-F5344CB8AC3E}">
        <p14:creationId xmlns:p14="http://schemas.microsoft.com/office/powerpoint/2010/main" val="97081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a:xfrm>
            <a:off x="228600" y="274638"/>
            <a:ext cx="8915400" cy="1143000"/>
          </a:xfrm>
        </p:spPr>
        <p:txBody>
          <a:bodyPr>
            <a:normAutofit/>
          </a:bodyPr>
          <a:lstStyle/>
          <a:p>
            <a:pPr algn="ctr" eaLnBrk="1" fontAlgn="auto" hangingPunct="1">
              <a:spcAft>
                <a:spcPts val="0"/>
              </a:spcAft>
              <a:defRPr/>
            </a:pPr>
            <a:r>
              <a:rPr lang="en-US" smtClean="0"/>
              <a:t>Kẻ xấu có thể làm những việc gì?</a:t>
            </a:r>
          </a:p>
        </p:txBody>
      </p:sp>
      <p:sp>
        <p:nvSpPr>
          <p:cNvPr id="5123" name="Content Placeholder 2"/>
          <p:cNvSpPr>
            <a:spLocks noGrp="1"/>
          </p:cNvSpPr>
          <p:nvPr>
            <p:ph idx="1"/>
          </p:nvPr>
        </p:nvSpPr>
        <p:spPr>
          <a:xfrm>
            <a:off x="228600" y="1600200"/>
            <a:ext cx="8705850" cy="4648200"/>
          </a:xfrm>
        </p:spPr>
        <p:txBody>
          <a:bodyPr/>
          <a:lstStyle/>
          <a:p>
            <a:pPr lvl="1" algn="just" eaLnBrk="1" hangingPunct="1">
              <a:lnSpc>
                <a:spcPct val="90000"/>
              </a:lnSpc>
            </a:pPr>
            <a:r>
              <a:rPr lang="en-US" i="1" smtClean="0">
                <a:solidFill>
                  <a:srgbClr val="FFC000"/>
                </a:solidFill>
                <a:latin typeface="Times New Roman" pitchFamily="18" charset="0"/>
                <a:cs typeface="Times New Roman" pitchFamily="18" charset="0"/>
              </a:rPr>
              <a:t>nghe lén:</a:t>
            </a:r>
            <a:r>
              <a:rPr lang="en-US" smtClean="0">
                <a:solidFill>
                  <a:srgbClr val="FFC000"/>
                </a:solidFill>
                <a:latin typeface="Times New Roman" pitchFamily="18" charset="0"/>
                <a:cs typeface="Times New Roman" pitchFamily="18" charset="0"/>
              </a:rPr>
              <a:t> </a:t>
            </a:r>
            <a:r>
              <a:rPr lang="en-US" smtClean="0">
                <a:latin typeface="Times New Roman" pitchFamily="18" charset="0"/>
                <a:cs typeface="Times New Roman" pitchFamily="18" charset="0"/>
              </a:rPr>
              <a:t>ngăn chặn các thông điệp </a:t>
            </a:r>
          </a:p>
          <a:p>
            <a:pPr lvl="1" algn="just" eaLnBrk="1" hangingPunct="1">
              <a:lnSpc>
                <a:spcPct val="90000"/>
              </a:lnSpc>
            </a:pPr>
            <a:r>
              <a:rPr lang="en-US" smtClean="0">
                <a:latin typeface="Times New Roman" pitchFamily="18" charset="0"/>
                <a:cs typeface="Times New Roman" pitchFamily="18" charset="0"/>
              </a:rPr>
              <a:t>kích hoạt </a:t>
            </a:r>
            <a:r>
              <a:rPr lang="en-US" i="1" smtClean="0">
                <a:solidFill>
                  <a:srgbClr val="FFC000"/>
                </a:solidFill>
                <a:latin typeface="Times New Roman" pitchFamily="18" charset="0"/>
                <a:cs typeface="Times New Roman" pitchFamily="18" charset="0"/>
              </a:rPr>
              <a:t>chèn</a:t>
            </a:r>
            <a:r>
              <a:rPr lang="en-US" smtClean="0">
                <a:latin typeface="Times New Roman" pitchFamily="18" charset="0"/>
                <a:cs typeface="Times New Roman" pitchFamily="18" charset="0"/>
              </a:rPr>
              <a:t> các thông điệp vào trong kết nối </a:t>
            </a:r>
          </a:p>
          <a:p>
            <a:pPr lvl="1" algn="just" eaLnBrk="1" hangingPunct="1">
              <a:lnSpc>
                <a:spcPct val="90000"/>
              </a:lnSpc>
            </a:pPr>
            <a:r>
              <a:rPr lang="en-US" i="1" smtClean="0">
                <a:solidFill>
                  <a:srgbClr val="FFC000"/>
                </a:solidFill>
                <a:latin typeface="Times New Roman" pitchFamily="18" charset="0"/>
                <a:cs typeface="Times New Roman" pitchFamily="18" charset="0"/>
              </a:rPr>
              <a:t>giả danh:</a:t>
            </a:r>
            <a:r>
              <a:rPr lang="en-US" smtClean="0">
                <a:solidFill>
                  <a:srgbClr val="FFC000"/>
                </a:solidFill>
                <a:latin typeface="Times New Roman" pitchFamily="18" charset="0"/>
                <a:cs typeface="Times New Roman" pitchFamily="18" charset="0"/>
              </a:rPr>
              <a:t> </a:t>
            </a:r>
            <a:r>
              <a:rPr lang="en-US" smtClean="0">
                <a:latin typeface="Times New Roman" pitchFamily="18" charset="0"/>
                <a:cs typeface="Times New Roman" pitchFamily="18" charset="0"/>
              </a:rPr>
              <a:t>có thể giả mạo địa chỉ nguồn trong gói (hoặc bất kỳ trường nào trong đó)</a:t>
            </a:r>
          </a:p>
          <a:p>
            <a:pPr lvl="1" algn="just" eaLnBrk="1" hangingPunct="1">
              <a:lnSpc>
                <a:spcPct val="90000"/>
              </a:lnSpc>
            </a:pPr>
            <a:r>
              <a:rPr lang="en-US" i="1" smtClean="0">
                <a:solidFill>
                  <a:srgbClr val="FFC000"/>
                </a:solidFill>
                <a:latin typeface="Times New Roman" pitchFamily="18" charset="0"/>
                <a:cs typeface="Times New Roman" pitchFamily="18" charset="0"/>
              </a:rPr>
              <a:t>cướp:</a:t>
            </a:r>
            <a:r>
              <a:rPr lang="en-US" smtClean="0">
                <a:solidFill>
                  <a:srgbClr val="FFC000"/>
                </a:solidFill>
                <a:latin typeface="Times New Roman" pitchFamily="18" charset="0"/>
                <a:cs typeface="Times New Roman" pitchFamily="18" charset="0"/>
              </a:rPr>
              <a:t> </a:t>
            </a:r>
            <a:r>
              <a:rPr lang="en-US" smtClean="0">
                <a:latin typeface="Times New Roman" pitchFamily="18" charset="0"/>
                <a:cs typeface="Times New Roman" pitchFamily="18" charset="0"/>
              </a:rPr>
              <a:t>“tiếp tục” kết nối hiện hành nhưng thay người gửi hoặc người nhận bằng chính họ </a:t>
            </a:r>
          </a:p>
          <a:p>
            <a:pPr lvl="1" algn="just" eaLnBrk="1" hangingPunct="1">
              <a:lnSpc>
                <a:spcPct val="90000"/>
              </a:lnSpc>
            </a:pPr>
            <a:r>
              <a:rPr lang="en-US" i="1" smtClean="0">
                <a:solidFill>
                  <a:srgbClr val="FFC000"/>
                </a:solidFill>
                <a:latin typeface="Times New Roman" pitchFamily="18" charset="0"/>
                <a:cs typeface="Times New Roman" pitchFamily="18" charset="0"/>
              </a:rPr>
              <a:t>từ chối dịch vụ:</a:t>
            </a:r>
            <a:r>
              <a:rPr lang="en-US" smtClean="0">
                <a:solidFill>
                  <a:srgbClr val="FFC000"/>
                </a:solidFill>
                <a:latin typeface="Times New Roman" pitchFamily="18" charset="0"/>
                <a:cs typeface="Times New Roman" pitchFamily="18" charset="0"/>
              </a:rPr>
              <a:t> </a:t>
            </a:r>
            <a:r>
              <a:rPr lang="en-US" smtClean="0">
                <a:latin typeface="Times New Roman" pitchFamily="18" charset="0"/>
                <a:cs typeface="Times New Roman" pitchFamily="18" charset="0"/>
              </a:rPr>
              <a:t>dịch vụ hiện tại bị người khác dùng (đồng nghĩa quá tải)</a:t>
            </a:r>
          </a:p>
          <a:p>
            <a:pPr lvl="1" algn="just" eaLnBrk="1" hangingPunct="1">
              <a:lnSpc>
                <a:spcPct val="90000"/>
              </a:lnSpc>
            </a:pPr>
            <a:r>
              <a:rPr lang="en-US" smtClean="0">
                <a:latin typeface="Times New Roman" pitchFamily="18" charset="0"/>
                <a:cs typeface="Times New Roman" pitchFamily="18" charset="0"/>
              </a:rPr>
              <a:t>.v.v.</a:t>
            </a:r>
          </a:p>
          <a:p>
            <a:pPr eaLnBrk="1" hangingPunct="1"/>
            <a:endParaRPr lang="en-US" smtClean="0"/>
          </a:p>
        </p:txBody>
      </p:sp>
      <p:sp>
        <p:nvSpPr>
          <p:cNvPr id="4" name="Slide Number Placeholder 3"/>
          <p:cNvSpPr>
            <a:spLocks noGrp="1"/>
          </p:cNvSpPr>
          <p:nvPr>
            <p:ph type="sldNum" sz="quarter" idx="12"/>
          </p:nvPr>
        </p:nvSpPr>
        <p:spPr/>
        <p:txBody>
          <a:bodyPr/>
          <a:lstStyle/>
          <a:p>
            <a:pPr>
              <a:defRPr/>
            </a:pPr>
            <a:fld id="{CF247306-1C92-4DD3-AFDC-B673778933E3}" type="slidenum">
              <a:rPr lang="en-US"/>
              <a:pPr>
                <a:defRPr/>
              </a:pPr>
              <a:t>5</a:t>
            </a:fld>
            <a:endParaRPr lang="en-US"/>
          </a:p>
        </p:txBody>
      </p:sp>
    </p:spTree>
    <p:extLst>
      <p:ext uri="{BB962C8B-B14F-4D97-AF65-F5344CB8AC3E}">
        <p14:creationId xmlns:p14="http://schemas.microsoft.com/office/powerpoint/2010/main" val="252917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457200" y="381000"/>
            <a:ext cx="8305799" cy="6109304"/>
          </a:xfrm>
          <a:prstGeom prst="rect">
            <a:avLst/>
          </a:prstGeom>
        </p:spPr>
      </p:pic>
      <p:sp>
        <p:nvSpPr>
          <p:cNvPr id="2" name="Cloud Callout 1"/>
          <p:cNvSpPr/>
          <p:nvPr/>
        </p:nvSpPr>
        <p:spPr>
          <a:xfrm>
            <a:off x="4953000" y="1143000"/>
            <a:ext cx="3476932" cy="2597453"/>
          </a:xfrm>
          <a:prstGeom prst="cloudCallout">
            <a:avLst>
              <a:gd name="adj1" fmla="val -41618"/>
              <a:gd name="adj2" fmla="val 8180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smtClean="0">
                <a:effectLst>
                  <a:outerShdw blurRad="38100" dist="38100" dir="2700000" algn="tl">
                    <a:srgbClr val="000000">
                      <a:alpha val="43137"/>
                    </a:srgbClr>
                  </a:outerShdw>
                </a:effectLst>
                <a:latin typeface="Times New Roman" pitchFamily="18" charset="0"/>
                <a:cs typeface="Times New Roman" pitchFamily="18" charset="0"/>
              </a:rPr>
              <a:t>Quá trình cài đặt AD hoàn tất.</a:t>
            </a:r>
            <a:endParaRPr lang="en-US" sz="2800" b="1">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500320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52400"/>
            <a:ext cx="7620000" cy="1219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500">
                <a:latin typeface="Times New Roman" pitchFamily="18" charset="0"/>
                <a:cs typeface="Times New Roman" pitchFamily="18" charset="0"/>
              </a:rPr>
              <a:t>C</a:t>
            </a:r>
            <a:r>
              <a:rPr lang="en-US" sz="2500" smtClean="0">
                <a:latin typeface="Times New Roman" pitchFamily="18" charset="0"/>
                <a:cs typeface="Times New Roman" pitchFamily="18" charset="0"/>
              </a:rPr>
              <a:t>ác bạn vào menu</a:t>
            </a:r>
            <a:r>
              <a:rPr lang="en-US" sz="2500" b="1" smtClean="0">
                <a:latin typeface="Times New Roman" pitchFamily="18" charset="0"/>
                <a:cs typeface="Times New Roman" pitchFamily="18" charset="0"/>
              </a:rPr>
              <a:t> Start </a:t>
            </a:r>
            <a:r>
              <a:rPr lang="en-US" sz="2500" smtClean="0">
                <a:latin typeface="Times New Roman" pitchFamily="18" charset="0"/>
                <a:cs typeface="Times New Roman" pitchFamily="18" charset="0"/>
              </a:rPr>
              <a:t>chọn “</a:t>
            </a:r>
            <a:r>
              <a:rPr lang="en-US" sz="2500" b="1" smtClean="0">
                <a:latin typeface="Times New Roman" pitchFamily="18" charset="0"/>
                <a:cs typeface="Times New Roman" pitchFamily="18" charset="0"/>
              </a:rPr>
              <a:t>Server Manager</a:t>
            </a:r>
            <a:r>
              <a:rPr lang="en-US" sz="2500" smtClean="0">
                <a:latin typeface="Times New Roman" pitchFamily="18" charset="0"/>
                <a:cs typeface="Times New Roman" pitchFamily="18" charset="0"/>
              </a:rPr>
              <a:t>” để xem thông tin chi tiết về máy sau khi lên Domain.</a:t>
            </a:r>
            <a:endParaRPr lang="en-US" sz="250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0"/>
            <a:ext cx="8229600" cy="5181600"/>
          </a:xfrm>
          <a:prstGeom prst="rect">
            <a:avLst/>
          </a:prstGeom>
        </p:spPr>
      </p:pic>
    </p:spTree>
    <p:extLst>
      <p:ext uri="{BB962C8B-B14F-4D97-AF65-F5344CB8AC3E}">
        <p14:creationId xmlns:p14="http://schemas.microsoft.com/office/powerpoint/2010/main" val="2758164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62001" y="304800"/>
            <a:ext cx="8362334" cy="6248400"/>
          </a:xfrm>
          <a:prstGeom prst="rect">
            <a:avLst/>
          </a:prstGeom>
        </p:spPr>
      </p:pic>
      <p:sp>
        <p:nvSpPr>
          <p:cNvPr id="3" name="Oval Callout 2"/>
          <p:cNvSpPr/>
          <p:nvPr/>
        </p:nvSpPr>
        <p:spPr>
          <a:xfrm>
            <a:off x="5867400" y="1828800"/>
            <a:ext cx="3276600" cy="1828799"/>
          </a:xfrm>
          <a:prstGeom prst="wedgeEllipseCallout">
            <a:avLst>
              <a:gd name="adj1" fmla="val -64908"/>
              <a:gd name="adj2" fmla="val 36694"/>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sz="2400" smtClean="0">
                <a:latin typeface="Times New Roman" pitchFamily="18" charset="0"/>
                <a:cs typeface="Times New Roman" pitchFamily="18" charset="0"/>
              </a:rPr>
              <a:t>Bây giờ máy đã được lên Domain và tên Domain là : server1.com</a:t>
            </a:r>
            <a:endParaRPr lang="en-US" sz="240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6" y="1"/>
            <a:ext cx="4063999" cy="3047999"/>
          </a:xfrm>
          <a:prstGeom prst="rect">
            <a:avLst/>
          </a:prstGeom>
        </p:spPr>
      </p:pic>
    </p:spTree>
    <p:extLst>
      <p:ext uri="{BB962C8B-B14F-4D97-AF65-F5344CB8AC3E}">
        <p14:creationId xmlns:p14="http://schemas.microsoft.com/office/powerpoint/2010/main" val="2104985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066800"/>
            <a:ext cx="6705600" cy="923330"/>
          </a:xfrm>
          <a:prstGeom prst="rect">
            <a:avLst/>
          </a:prstGeom>
          <a:solidFill>
            <a:schemeClr val="tx1"/>
          </a:solidFill>
          <a:ln>
            <a:solidFill>
              <a:schemeClr val="tx1"/>
            </a:solidFill>
          </a:ln>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Hết!!! Xin Cảm Ơn </a:t>
            </a:r>
            <a:endParaRPr lang="en-US" sz="54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5483"/>
            <a:ext cx="9102725" cy="5010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780" y="3413708"/>
            <a:ext cx="647700" cy="27717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413708"/>
            <a:ext cx="647700" cy="27717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10475"/>
            <a:ext cx="8906080" cy="6191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2590800"/>
            <a:ext cx="4191000" cy="3352800"/>
          </a:xfrm>
          <a:prstGeom prst="rect">
            <a:avLst/>
          </a:prstGeom>
        </p:spPr>
      </p:pic>
    </p:spTree>
    <p:extLst>
      <p:ext uri="{BB962C8B-B14F-4D97-AF65-F5344CB8AC3E}">
        <p14:creationId xmlns:p14="http://schemas.microsoft.com/office/powerpoint/2010/main" val="412651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6A6F752-2C01-4653-B108-3CCE2BC1AB48}" type="slidenum">
              <a:rPr lang="en-US" smtClean="0"/>
              <a:pPr>
                <a:defRPr/>
              </a:pPr>
              <a:t>6</a:t>
            </a:fld>
            <a:endParaRPr lang="en-US"/>
          </a:p>
        </p:txBody>
      </p:sp>
      <p:sp>
        <p:nvSpPr>
          <p:cNvPr id="5" name="Cloud Callout 4"/>
          <p:cNvSpPr/>
          <p:nvPr/>
        </p:nvSpPr>
        <p:spPr>
          <a:xfrm>
            <a:off x="1463458" y="990600"/>
            <a:ext cx="6172200" cy="2971800"/>
          </a:xfrm>
          <a:prstGeom prst="cloudCallout">
            <a:avLst>
              <a:gd name="adj1" fmla="val -40076"/>
              <a:gd name="adj2" fmla="val 111019"/>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400">
                <a:solidFill>
                  <a:srgbClr val="FF0000"/>
                </a:solidFill>
                <a:latin typeface="Times New Roman" pitchFamily="18" charset="0"/>
                <a:cs typeface="Times New Roman" pitchFamily="18" charset="0"/>
              </a:rPr>
              <a:t>Tìm hiểu các</a:t>
            </a:r>
            <a:r>
              <a:rPr lang="en-US" sz="2400">
                <a:solidFill>
                  <a:srgbClr val="FF0000"/>
                </a:solidFill>
              </a:rPr>
              <a:t>h tấn công bảo mật mạng?</a:t>
            </a:r>
          </a:p>
        </p:txBody>
      </p:sp>
    </p:spTree>
    <p:extLst>
      <p:ext uri="{BB962C8B-B14F-4D97-AF65-F5344CB8AC3E}">
        <p14:creationId xmlns:p14="http://schemas.microsoft.com/office/powerpoint/2010/main" val="1006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3286226-04B7-4E30-96AC-797E16F27F97}" type="slidenum">
              <a:rPr lang="en-US" smtClean="0"/>
              <a:pPr>
                <a:defRPr/>
              </a:pPr>
              <a:t>7</a:t>
            </a:fld>
            <a:endParaRPr lang="en-US"/>
          </a:p>
        </p:txBody>
      </p:sp>
      <p:sp>
        <p:nvSpPr>
          <p:cNvPr id="3" name="Hexagon 2"/>
          <p:cNvSpPr/>
          <p:nvPr/>
        </p:nvSpPr>
        <p:spPr>
          <a:xfrm>
            <a:off x="1917700" y="989013"/>
            <a:ext cx="2743200" cy="2279650"/>
          </a:xfrm>
          <a:prstGeom prst="hexagon">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a:solidFill>
                  <a:srgbClr val="FF0000"/>
                </a:solidFill>
              </a:rPr>
              <a:t>Passive Attack </a:t>
            </a:r>
            <a:endParaRPr lang="en-US"/>
          </a:p>
        </p:txBody>
      </p:sp>
      <p:sp>
        <p:nvSpPr>
          <p:cNvPr id="4" name="Hexagon 3"/>
          <p:cNvSpPr/>
          <p:nvPr/>
        </p:nvSpPr>
        <p:spPr>
          <a:xfrm>
            <a:off x="4648200" y="990600"/>
            <a:ext cx="2667000" cy="2286000"/>
          </a:xfrm>
          <a:prstGeom prst="hexagon">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b="1">
                <a:solidFill>
                  <a:srgbClr val="FF0000"/>
                </a:solidFill>
              </a:rPr>
              <a:t>Active Attack</a:t>
            </a:r>
            <a:endParaRPr lang="en-US">
              <a:solidFill>
                <a:srgbClr val="FF0000"/>
              </a:solidFill>
            </a:endParaRPr>
          </a:p>
        </p:txBody>
      </p:sp>
      <p:sp>
        <p:nvSpPr>
          <p:cNvPr id="5" name="Hexagon 4"/>
          <p:cNvSpPr/>
          <p:nvPr/>
        </p:nvSpPr>
        <p:spPr>
          <a:xfrm>
            <a:off x="1917526" y="3276599"/>
            <a:ext cx="2743200" cy="2280781"/>
          </a:xfrm>
          <a:prstGeom prst="hexagon">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b="1">
                <a:solidFill>
                  <a:srgbClr val="FF0000"/>
                </a:solidFill>
              </a:rPr>
              <a:t>Jamming</a:t>
            </a:r>
            <a:endParaRPr lang="en-US"/>
          </a:p>
        </p:txBody>
      </p:sp>
      <p:sp>
        <p:nvSpPr>
          <p:cNvPr id="6" name="Hexagon 5"/>
          <p:cNvSpPr/>
          <p:nvPr/>
        </p:nvSpPr>
        <p:spPr>
          <a:xfrm>
            <a:off x="4660900" y="3268663"/>
            <a:ext cx="2743200" cy="2281237"/>
          </a:xfrm>
          <a:prstGeom prst="hexagon">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b="1">
                <a:solidFill>
                  <a:srgbClr val="FF0000"/>
                </a:solidFill>
              </a:rPr>
              <a:t>Man-in-the-middle Attack</a:t>
            </a:r>
          </a:p>
        </p:txBody>
      </p:sp>
    </p:spTree>
    <p:extLst>
      <p:ext uri="{BB962C8B-B14F-4D97-AF65-F5344CB8AC3E}">
        <p14:creationId xmlns:p14="http://schemas.microsoft.com/office/powerpoint/2010/main" val="2478707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3AF2BFE-B995-4FBE-BF2D-81ABCBBF20C6}" type="slidenum">
              <a:rPr lang="en-US" smtClean="0"/>
              <a:pPr>
                <a:defRPr/>
              </a:pPr>
              <a:t>8</a:t>
            </a:fld>
            <a:endParaRPr lang="en-US"/>
          </a:p>
        </p:txBody>
      </p:sp>
      <p:sp>
        <p:nvSpPr>
          <p:cNvPr id="8195" name="Subtitle 4"/>
          <p:cNvSpPr>
            <a:spLocks noGrp="1"/>
          </p:cNvSpPr>
          <p:nvPr>
            <p:ph type="subTitle" idx="4294967295"/>
          </p:nvPr>
        </p:nvSpPr>
        <p:spPr>
          <a:xfrm>
            <a:off x="0" y="3601177"/>
            <a:ext cx="9144000" cy="3180622"/>
          </a:xfrm>
        </p:spPr>
        <p:txBody>
          <a:bodyPr>
            <a:noAutofit/>
          </a:bodyPr>
          <a:lstStyle/>
          <a:p>
            <a:pPr algn="just" eaLnBrk="1" hangingPunct="1"/>
            <a:r>
              <a:rPr lang="vi-VN" sz="2000" smtClean="0">
                <a:latin typeface="Times New Roman" pitchFamily="18" charset="0"/>
                <a:cs typeface="Times New Roman" pitchFamily="18" charset="0"/>
              </a:rPr>
              <a:t>Tấn công bị động (passive) hay nghe lén (eavesdropping) có lẽ là một phương pháp tấn công WLAN đơn giản nhất nhưng vẫn rất hiệu quả. Passive attack không để lại một dấu vết nào chứng tỏ đã có sự hiện diện của hacker trong mạng vì hacker không thật kết nối với AP để lắng nghe các gói tin truyền trên đoạn mạng không dây. WLAN sniffer hay các ứng dụng miễn phí có thể được sử dụng để thu thập thông tin về mạng không dây ở khoảng cách xa bằng cách sử dụng anten định hướng. Phương pháp này cho phép hacker giữ khoảng cách với mạng, không để lại dấu vết trong khi vẫn lắng nghe và thu thập được những thông tin quý giá.</a:t>
            </a:r>
            <a:endParaRPr lang="en-US" sz="2000" smtClean="0">
              <a:latin typeface="Times New Roman" pitchFamily="18" charset="0"/>
              <a:cs typeface="Times New Roman" pitchFamily="18" charset="0"/>
            </a:endParaRPr>
          </a:p>
        </p:txBody>
      </p:sp>
      <p:pic>
        <p:nvPicPr>
          <p:cNvPr id="8196" name="Picture 2" descr="http://2.bp.blogspot.com/-r1ejexeuVi4/VhOafeSd6GI/AAAAAAAAABA/d-W5qQTalQs/s320/Eavesdropp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577" y="476977"/>
            <a:ext cx="6400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2"/>
          <p:cNvSpPr>
            <a:spLocks noChangeArrowheads="1"/>
          </p:cNvSpPr>
          <p:nvPr/>
        </p:nvSpPr>
        <p:spPr bwMode="auto">
          <a:xfrm>
            <a:off x="762000" y="4354"/>
            <a:ext cx="457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a:solidFill>
                  <a:srgbClr val="FF0000"/>
                </a:solidFill>
              </a:rPr>
              <a:t>Passive Attack (tấn công bị động):</a:t>
            </a:r>
          </a:p>
          <a:p>
            <a:r>
              <a:rPr lang="en-US" sz="2000"/>
              <a:t/>
            </a:r>
            <a:br>
              <a:rPr lang="en-US" sz="2000"/>
            </a:br>
            <a:endParaRPr lang="en-US" sz="2000"/>
          </a:p>
        </p:txBody>
      </p:sp>
    </p:spTree>
    <p:extLst>
      <p:ext uri="{BB962C8B-B14F-4D97-AF65-F5344CB8AC3E}">
        <p14:creationId xmlns:p14="http://schemas.microsoft.com/office/powerpoint/2010/main" val="2699327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14ED762-EED3-4CB2-AF50-E96BFA2268F0}" type="slidenum">
              <a:rPr lang="en-US" smtClean="0"/>
              <a:pPr>
                <a:defRPr/>
              </a:pPr>
              <a:t>9</a:t>
            </a:fld>
            <a:endParaRPr lang="en-US"/>
          </a:p>
        </p:txBody>
      </p:sp>
      <p:sp>
        <p:nvSpPr>
          <p:cNvPr id="9219" name="Rectangle 3"/>
          <p:cNvSpPr>
            <a:spLocks noChangeArrowheads="1"/>
          </p:cNvSpPr>
          <p:nvPr/>
        </p:nvSpPr>
        <p:spPr bwMode="auto">
          <a:xfrm>
            <a:off x="1371600" y="240635"/>
            <a:ext cx="45143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Active Attack(tấn công chủ động):</a:t>
            </a:r>
            <a:endParaRPr lang="en-US" sz="2000">
              <a:solidFill>
                <a:srgbClr val="FF0000"/>
              </a:solidFill>
            </a:endParaRPr>
          </a:p>
        </p:txBody>
      </p:sp>
      <p:pic>
        <p:nvPicPr>
          <p:cNvPr id="9220" name="Picture 4" descr="http://2.bp.blogspot.com/-NrMjYUnrNlk/VhObCSue3WI/AAAAAAAAABI/MznZAtMVEYo/s1600/network-security-1st-lecture-38-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1"/>
            <a:ext cx="38100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4"/>
          <p:cNvSpPr>
            <a:spLocks noChangeArrowheads="1"/>
          </p:cNvSpPr>
          <p:nvPr/>
        </p:nvSpPr>
        <p:spPr bwMode="auto">
          <a:xfrm>
            <a:off x="4326074" y="1295401"/>
            <a:ext cx="46482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vi-VN" sz="2000">
                <a:latin typeface="Times New Roman" pitchFamily="18" charset="0"/>
                <a:cs typeface="Times New Roman" pitchFamily="18" charset="0"/>
              </a:rPr>
              <a:t>Hacker có thể tấn công chủ động (active) để thực hiện một số tác vụ trên mạng. Một cuộc tấn công chủ động có thể được sử dụng để truy cập vào server và lấy được những dữ liệu có giá trị hay sử dụng dây thông qua AP, hacker có thể xâm nhập sâu hơn vào mạng hoặc có thể thay đổi cấu hình của mạng. </a:t>
            </a:r>
            <a:endParaRPr lang="en-US" sz="2000">
              <a:latin typeface="Times New Roman" pitchFamily="18" charset="0"/>
              <a:cs typeface="Times New Roman" pitchFamily="18" charset="0"/>
            </a:endParaRPr>
          </a:p>
          <a:p>
            <a:pPr algn="just"/>
            <a:r>
              <a:rPr lang="vi-VN" sz="2000">
                <a:latin typeface="Times New Roman" pitchFamily="18" charset="0"/>
                <a:cs typeface="Times New Roman" pitchFamily="18" charset="0"/>
              </a:rPr>
              <a:t>Ví dụ, một hacker có thể sửa đổi để thêm MAC address của hacker vào danh sách cho phép của MAC filter trên AP hay vô hiệu hóa tính năng MAC filter giúp cho việc đột nhập sau này dễ dàng hơn. Admin thậm chí không biết được thay đổi này trong một thời gian dài nếu như không kiểm tra thường xuyên</a:t>
            </a:r>
            <a:r>
              <a:rPr lang="vi-VN" sz="2000" smtClean="0">
                <a:latin typeface="Times New Roman" pitchFamily="18" charset="0"/>
                <a:cs typeface="Times New Roman" pitchFamily="18" charset="0"/>
              </a:rPr>
              <a:t>.</a:t>
            </a:r>
            <a:endParaRPr lang="en-US"/>
          </a:p>
        </p:txBody>
      </p:sp>
    </p:spTree>
    <p:extLst>
      <p:ext uri="{BB962C8B-B14F-4D97-AF65-F5344CB8AC3E}">
        <p14:creationId xmlns:p14="http://schemas.microsoft.com/office/powerpoint/2010/main" val="166549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2">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787</TotalTime>
  <Words>1977</Words>
  <Application>Microsoft Office PowerPoint</Application>
  <PresentationFormat>On-screen Show (4:3)</PresentationFormat>
  <Paragraphs>139</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Verve</vt:lpstr>
      <vt:lpstr>PowerPoint Presentation</vt:lpstr>
      <vt:lpstr>LÝ THUYẾT VỀ BẢO MẬT MẠNG</vt:lpstr>
      <vt:lpstr>NỘI DUNG</vt:lpstr>
      <vt:lpstr>PowerPoint Presentation</vt:lpstr>
      <vt:lpstr>Kẻ xấu có thể làm những việc gì?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*Một số biện pháp </vt:lpstr>
      <vt:lpstr>PHÂN ĐOẠN MẠNG</vt:lpstr>
      <vt:lpstr>PowerPoint Presentation</vt:lpstr>
      <vt:lpstr>Miền xung đột(Collision domain)</vt:lpstr>
      <vt:lpstr>Miền quảng bá(broacast domain)</vt:lpstr>
      <vt:lpstr>PowerPoint Presentation</vt:lpstr>
      <vt:lpstr>Phân đoạn bằng Repeater  *Ưu điểm: mở rộng collision domain *Nhược điểm: hạn chế khoảng cách xa nhất giữa hai trạm, tăng giá trị trễ truyền khung  </vt:lpstr>
      <vt:lpstr>Phân đoạn bằng Bridge </vt:lpstr>
      <vt:lpstr>Phân đoạn bằng Router  Router là một thiết bị hoạt động tại lớp 3 của mô hình OSI, nó tạo thêm các collision domain và broadcast domain. Mỗi phân đoạn mạng thuộc một collision domain khác nhau, khi có sự đụng độ sẽ không ảnh hưởng đến phân đoạn khác. Do đó băng thông hệ thống được mở rộng</vt:lpstr>
      <vt:lpstr>Phân đoạn bằng Switch  Tạo ra các collision domain riêng và một hoặc nhiều broacast domain riêng. </vt:lpstr>
      <vt:lpstr>PowerPoint Presentation</vt:lpstr>
      <vt:lpstr>PowerPoint Presentation</vt:lpstr>
      <vt:lpstr>PowerPoint Presentation</vt:lpstr>
      <vt:lpstr>A. Chức năng miền Active Directory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LÝ THUYẾT VỀ BẢO MẬT MẠNG</dc:title>
  <dc:creator>HP</dc:creator>
  <cp:lastModifiedBy>KimAnh</cp:lastModifiedBy>
  <cp:revision>76</cp:revision>
  <dcterms:created xsi:type="dcterms:W3CDTF">2019-04-04T11:09:50Z</dcterms:created>
  <dcterms:modified xsi:type="dcterms:W3CDTF">2019-08-22T03:22:37Z</dcterms:modified>
</cp:coreProperties>
</file>